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64" r:id="rId2"/>
    <p:sldId id="260" r:id="rId3"/>
    <p:sldId id="261" r:id="rId4"/>
    <p:sldId id="262" r:id="rId5"/>
    <p:sldId id="265" r:id="rId6"/>
    <p:sldId id="292" r:id="rId7"/>
    <p:sldId id="293" r:id="rId8"/>
    <p:sldId id="290" r:id="rId9"/>
    <p:sldId id="305" r:id="rId10"/>
    <p:sldId id="307" r:id="rId11"/>
    <p:sldId id="308" r:id="rId12"/>
    <p:sldId id="310" r:id="rId13"/>
    <p:sldId id="309" r:id="rId14"/>
    <p:sldId id="306" r:id="rId15"/>
    <p:sldId id="311" r:id="rId16"/>
    <p:sldId id="312" r:id="rId17"/>
    <p:sldId id="313" r:id="rId18"/>
    <p:sldId id="314" r:id="rId19"/>
    <p:sldId id="315" r:id="rId20"/>
    <p:sldId id="317" r:id="rId21"/>
    <p:sldId id="318" r:id="rId22"/>
    <p:sldId id="319" r:id="rId23"/>
    <p:sldId id="320" r:id="rId24"/>
    <p:sldId id="322" r:id="rId25"/>
    <p:sldId id="274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70" r:id="rId37"/>
    <p:sldId id="331" r:id="rId38"/>
    <p:sldId id="328" r:id="rId39"/>
    <p:sldId id="329" r:id="rId40"/>
    <p:sldId id="330" r:id="rId41"/>
    <p:sldId id="282" r:id="rId42"/>
    <p:sldId id="283" r:id="rId43"/>
    <p:sldId id="271" r:id="rId44"/>
    <p:sldId id="332" r:id="rId45"/>
    <p:sldId id="333" r:id="rId46"/>
    <p:sldId id="289" r:id="rId47"/>
    <p:sldId id="323" r:id="rId48"/>
    <p:sldId id="324" r:id="rId49"/>
    <p:sldId id="325" r:id="rId50"/>
    <p:sldId id="326" r:id="rId51"/>
    <p:sldId id="327" r:id="rId52"/>
    <p:sldId id="338" r:id="rId53"/>
    <p:sldId id="339" r:id="rId54"/>
    <p:sldId id="340" r:id="rId55"/>
    <p:sldId id="304" r:id="rId56"/>
    <p:sldId id="285" r:id="rId57"/>
    <p:sldId id="286" r:id="rId58"/>
    <p:sldId id="287" r:id="rId59"/>
    <p:sldId id="288" r:id="rId60"/>
    <p:sldId id="341" r:id="rId6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00"/>
    <a:srgbClr val="FFFF66"/>
    <a:srgbClr val="6D557B"/>
    <a:srgbClr val="99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0886" autoAdjust="0"/>
  </p:normalViewPr>
  <p:slideViewPr>
    <p:cSldViewPr>
      <p:cViewPr>
        <p:scale>
          <a:sx n="39" d="100"/>
          <a:sy n="39" d="100"/>
        </p:scale>
        <p:origin x="-135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2786-5BF1-444A-AC47-7FF0870C8465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C9B6-D97E-4257-88DC-6C49A13045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73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76944F9-CB23-4724-B188-4A25F6A259FE}" type="slidenum">
              <a:rPr 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70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7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437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638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916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71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26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658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6677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88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7905460-3F5E-48A0-B8A5-8A4D2BDEA4A6}" type="slidenum">
              <a:rPr 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8474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565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83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551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89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002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70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518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12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C9B6-D97E-4257-88DC-6C49A13045C6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78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4B0D2C-5AC5-4843-ABA9-F18CE7FC6964}" type="datetimeFigureOut">
              <a:rPr lang="id-ID" smtClean="0"/>
              <a:t>11/12/2013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C28B9-CDBD-429F-A3CD-2FAC269424C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01%20-%20Is%20The%20Lov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0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5.xml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4.jpeg"/><Relationship Id="rId7" Type="http://schemas.openxmlformats.org/officeDocument/2006/relationships/slide" Target="slide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4.jpeg"/><Relationship Id="rId7" Type="http://schemas.openxmlformats.org/officeDocument/2006/relationships/slide" Target="slide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4.jpeg"/><Relationship Id="rId7" Type="http://schemas.openxmlformats.org/officeDocument/2006/relationships/slide" Target="slide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9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4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4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5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slide" Target="slide5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4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15.jpeg"/><Relationship Id="rId7" Type="http://schemas.openxmlformats.org/officeDocument/2006/relationships/slide" Target="slide4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5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5.jpeg"/><Relationship Id="rId7" Type="http://schemas.openxmlformats.org/officeDocument/2006/relationships/slide" Target="slide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5.xml"/><Relationship Id="rId4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3" Type="http://schemas.openxmlformats.org/officeDocument/2006/relationships/image" Target="../media/image7.jpeg"/><Relationship Id="rId7" Type="http://schemas.openxmlformats.org/officeDocument/2006/relationships/slide" Target="slide1.xml"/><Relationship Id="rId12" Type="http://schemas.openxmlformats.org/officeDocument/2006/relationships/slide" Target="slide46.xml"/><Relationship Id="rId17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slide" Target="slide5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slide" Target="slide9.xml"/><Relationship Id="rId15" Type="http://schemas.openxmlformats.org/officeDocument/2006/relationships/image" Target="../media/image12.gif"/><Relationship Id="rId10" Type="http://schemas.openxmlformats.org/officeDocument/2006/relationships/slide" Target="slide25.xml"/><Relationship Id="rId19" Type="http://schemas.openxmlformats.org/officeDocument/2006/relationships/slide" Target="slide55.xml"/><Relationship Id="rId4" Type="http://schemas.openxmlformats.org/officeDocument/2006/relationships/slide" Target="slide4.xml"/><Relationship Id="rId9" Type="http://schemas.openxmlformats.org/officeDocument/2006/relationships/image" Target="../media/image9.png"/><Relationship Id="rId1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4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5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5.xml"/><Relationship Id="rId4" Type="http://schemas.openxmlformats.org/officeDocument/2006/relationships/image" Target="../media/image3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54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7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8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9.xml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0" name="Picture 12" descr="Bi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54325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533400" cy="381000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63506" name="01 - Is The Lo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50912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sena's univ\Semester 3\Program Komputer\cotretan 2\CO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1" name="Picture 13" descr="Bi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38" y="1748882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 descr="Bird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1" y="126876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ni's Picture\Icons\Icons2\Favorite Icon\VistaIcons\Aeon_Icon_Pack\PNG\System\iMac-8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869" y="6042197"/>
            <a:ext cx="744563" cy="74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846983"/>
      </p:ext>
    </p:extLst>
  </p:cSld>
  <p:clrMapOvr>
    <a:masterClrMapping/>
  </p:clrMapOvr>
  <p:transition advClick="0">
    <p:sndAc>
      <p:stSnd loop="1"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42222 -0.25711 C -0.30469 -0.31167 0.1875 -0.61872 0.28316 -0.58474 C 0.37899 -0.55052 0.2309 -0.11745 0.1533 -0.05225 C 0.07604 0.01342 -0.12743 -0.22635 -0.18195 -0.19167 C -0.23611 -0.15699 -0.09288 0.09087 -0.1724 0.15422 C -0.25226 0.21711 -0.61945 0.25573 -0.66111 0.18706 C -0.70261 0.11792 -0.47222 -0.16693 -0.42257 -0.25965 " pathEditMode="relative" rAng="0" ptsTypes="aaaaaaa">
                                      <p:cBhvr>
                                        <p:cTn id="6" dur="12833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5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0.07778 -0.42358 C 0.19532 -0.47815 0.6875 -0.7852 0.78316 -0.75121 C 0.879 -0.71699 0.73091 -0.28393 0.6533 -0.21873 C 0.57605 -0.15306 0.37275 -0.39283 0.31823 -0.35815 C 0.26407 -0.32347 0.4073 -0.07561 0.32761 -0.01225 C 0.24775 0.05064 -0.11944 0.08925 -0.16111 0.02058 C -0.2026 -0.04855 0.02778 -0.33341 0.07761 -0.42613 " pathEditMode="relative" rAng="0" ptsTypes="aaaaaaa">
                                      <p:cBhvr>
                                        <p:cTn id="8" dur="12833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5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13055 -0.02405 C -0.01302 -0.07861 0.47917 -0.38567 0.57483 -0.35168 C 0.67066 -0.31746 0.52257 0.1156 0.44497 0.18081 C 0.36771 0.24647 0.16424 0.0067 0.10972 0.04139 C 0.05556 0.07607 0.19879 0.32393 0.11927 0.38728 C 0.03941 0.45017 -0.32778 0.48878 -0.36944 0.42011 C -0.41094 0.35098 -0.18073 0.06612 -0.13073 -0.02659 " pathEditMode="relative" rAng="0" ptsTypes="aaaaaaa">
                                      <p:cBhvr>
                                        <p:cTn id="10" dur="12833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59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1994" fill="hold"/>
                                        <p:tgtEl>
                                          <p:spTgt spid="63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9005" y="1196752"/>
            <a:ext cx="7273666" cy="172819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d-ID" b="1" dirty="0" smtClean="0">
                <a:solidFill>
                  <a:schemeClr val="bg1"/>
                </a:solidFill>
              </a:rPr>
              <a:t>Bilangan bulat terdiri atas bilangan bulat positif, nol, dan bilangan bulat negatif. </a:t>
            </a:r>
          </a:p>
          <a:p>
            <a:pPr marL="68580" indent="0" algn="ctr"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 marL="68580" indent="0" algn="ctr">
              <a:buNone/>
            </a:pPr>
            <a:r>
              <a:rPr lang="id-ID" dirty="0" smtClean="0">
                <a:solidFill>
                  <a:schemeClr val="bg1"/>
                </a:solidFill>
              </a:rPr>
              <a:t>Letaknya ditunjukkan oleh garis bilangan berikut.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39005" y="3131403"/>
            <a:ext cx="7206719" cy="576064"/>
            <a:chOff x="899592" y="3140968"/>
            <a:chExt cx="7206719" cy="576064"/>
          </a:xfrm>
        </p:grpSpPr>
        <p:grpSp>
          <p:nvGrpSpPr>
            <p:cNvPr id="24" name="Group 23"/>
            <p:cNvGrpSpPr/>
            <p:nvPr/>
          </p:nvGrpSpPr>
          <p:grpSpPr>
            <a:xfrm>
              <a:off x="899592" y="3140968"/>
              <a:ext cx="7206719" cy="576064"/>
              <a:chOff x="899592" y="3356992"/>
              <a:chExt cx="7206719" cy="5760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860032" y="3429000"/>
                <a:ext cx="2952328" cy="504056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11960" y="3429000"/>
                <a:ext cx="648072" cy="504056"/>
              </a:xfrm>
              <a:prstGeom prst="rect">
                <a:avLst/>
              </a:prstGeom>
              <a:solidFill>
                <a:srgbClr val="99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899592" y="3356992"/>
                <a:ext cx="7206719" cy="576064"/>
                <a:chOff x="899592" y="3356992"/>
                <a:chExt cx="7206719" cy="57606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187624" y="3429000"/>
                  <a:ext cx="3024336" cy="504056"/>
                </a:xfrm>
                <a:prstGeom prst="rect">
                  <a:avLst/>
                </a:prstGeom>
                <a:solidFill>
                  <a:srgbClr val="FF66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899592" y="3429000"/>
                  <a:ext cx="7206719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Flowchart: Connector 9"/>
                <p:cNvSpPr/>
                <p:nvPr/>
              </p:nvSpPr>
              <p:spPr>
                <a:xfrm>
                  <a:off x="161967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lowchart: Connector 10"/>
                <p:cNvSpPr/>
                <p:nvPr/>
              </p:nvSpPr>
              <p:spPr>
                <a:xfrm>
                  <a:off x="305983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>
                  <a:off x="233975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lowchart: Connector 12"/>
                <p:cNvSpPr/>
                <p:nvPr/>
              </p:nvSpPr>
              <p:spPr>
                <a:xfrm>
                  <a:off x="522007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lowchart: Connector 13"/>
                <p:cNvSpPr/>
                <p:nvPr/>
              </p:nvSpPr>
              <p:spPr>
                <a:xfrm>
                  <a:off x="449999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lowchart: Connector 14"/>
                <p:cNvSpPr/>
                <p:nvPr/>
              </p:nvSpPr>
              <p:spPr>
                <a:xfrm>
                  <a:off x="377991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lowchart: Connector 15"/>
                <p:cNvSpPr/>
                <p:nvPr/>
              </p:nvSpPr>
              <p:spPr>
                <a:xfrm>
                  <a:off x="738031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lowchart: Connector 16"/>
                <p:cNvSpPr/>
                <p:nvPr/>
              </p:nvSpPr>
              <p:spPr>
                <a:xfrm>
                  <a:off x="666023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5940152" y="3356992"/>
                  <a:ext cx="72008" cy="14401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1429712" y="32849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-4</a:t>
              </a:r>
              <a:endParaRPr lang="id-ID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0948" y="327801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-3</a:t>
              </a:r>
              <a:endParaRPr lang="id-ID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07804" y="32849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-2</a:t>
              </a:r>
              <a:endParaRPr lang="id-ID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99892" y="327801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-1</a:t>
              </a:r>
              <a:endParaRPr lang="id-ID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3696" y="326416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0</a:t>
              </a:r>
              <a:endParaRPr lang="id-ID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40052" y="327801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 1</a:t>
              </a:r>
              <a:endParaRPr lang="id-ID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60132" y="32701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 2</a:t>
              </a:r>
              <a:endParaRPr lang="id-ID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8204" y="329388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>
                  <a:solidFill>
                    <a:schemeClr val="bg1"/>
                  </a:solidFill>
                </a:rPr>
                <a:t> </a:t>
              </a:r>
              <a:r>
                <a:rPr lang="id-ID" b="1" dirty="0" smtClean="0"/>
                <a:t> 3</a:t>
              </a:r>
              <a:endParaRPr lang="id-ID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292" y="33110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 4</a:t>
              </a:r>
              <a:endParaRPr lang="id-ID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55325" y="3708038"/>
            <a:ext cx="295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Bilangan bulat negatif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8627" y="3748960"/>
            <a:ext cx="295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Bilangan bulat positif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3873" y="3707467"/>
            <a:ext cx="6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 Nol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529" y="4715282"/>
            <a:ext cx="799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Kalian  telah mempelajari operasi hitungnya di kelas 3 dan 4.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79690" y="5885057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Ayo, kita ingat </a:t>
            </a:r>
            <a:r>
              <a:rPr lang="id-ID" sz="2400" b="1" dirty="0" smtClean="0">
                <a:solidFill>
                  <a:srgbClr val="FFFF00"/>
                </a:solidFill>
              </a:rPr>
              <a:t>kembali !</a:t>
            </a:r>
            <a:endParaRPr lang="id-ID" sz="2400" dirty="0"/>
          </a:p>
        </p:txBody>
      </p:sp>
      <p:pic>
        <p:nvPicPr>
          <p:cNvPr id="4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222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>
            <a:hlinkClick r:id="rId5" action="ppaction://hlinksldjump"/>
          </p:cNvPr>
          <p:cNvSpPr/>
          <p:nvPr/>
        </p:nvSpPr>
        <p:spPr>
          <a:xfrm>
            <a:off x="2027137" y="6234418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Left Arrow 38">
            <a:hlinkClick r:id="rId6" action="ppaction://hlinksldjump"/>
          </p:cNvPr>
          <p:cNvSpPr/>
          <p:nvPr/>
        </p:nvSpPr>
        <p:spPr>
          <a:xfrm>
            <a:off x="46754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1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96753"/>
            <a:ext cx="6840760" cy="4104455"/>
          </a:xfrm>
        </p:spPr>
        <p:txBody>
          <a:bodyPr>
            <a:normAutofit lnSpcReduction="10000"/>
          </a:bodyPr>
          <a:lstStyle/>
          <a:p>
            <a:pPr marL="525780" indent="-457200">
              <a:buClr>
                <a:srgbClr val="FFC000"/>
              </a:buClr>
              <a:buAutoNum type="alphaUcPeriod"/>
            </a:pPr>
            <a:r>
              <a:rPr lang="id-ID" sz="2000" b="1" dirty="0" smtClean="0">
                <a:solidFill>
                  <a:srgbClr val="FFC000"/>
                </a:solidFill>
              </a:rPr>
              <a:t>Penjumlahan Dua Bilangan Bulat bertanda Sama </a:t>
            </a:r>
          </a:p>
          <a:p>
            <a:pPr marL="539750" indent="0">
              <a:buNone/>
            </a:pPr>
            <a:r>
              <a:rPr lang="id-ID" sz="2000" b="1" dirty="0" smtClean="0">
                <a:solidFill>
                  <a:srgbClr val="FF6699"/>
                </a:solidFill>
              </a:rPr>
              <a:t>1) Penjumlahan Dua Bilangan Positif</a:t>
            </a:r>
          </a:p>
          <a:p>
            <a:pPr marL="539750" indent="0">
              <a:buNone/>
            </a:pPr>
            <a:r>
              <a:rPr lang="id-ID" sz="2000" b="1" dirty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   </a:t>
            </a:r>
          </a:p>
          <a:p>
            <a:pPr marL="539750" indent="257175"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Contoh: Tentukan hasil dari 1.645 + 697 !</a:t>
            </a:r>
          </a:p>
          <a:p>
            <a:pPr marL="68263" indent="284163"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284163"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284163"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009650"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1  6  4  5</a:t>
            </a:r>
          </a:p>
          <a:p>
            <a:pPr marL="68263" indent="1009650">
              <a:buNone/>
            </a:pP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   6  9  7</a:t>
            </a:r>
          </a:p>
          <a:p>
            <a:pPr marL="68263" indent="1009650">
              <a:buNone/>
            </a:pPr>
            <a:r>
              <a:rPr lang="id-ID" b="1" dirty="0" smtClean="0">
                <a:solidFill>
                  <a:schemeClr val="bg1"/>
                </a:solidFill>
              </a:rPr>
              <a:t>2  3  4  2</a:t>
            </a:r>
          </a:p>
          <a:p>
            <a:pPr marL="68263" indent="728663"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Jadi, hasil dari 1.645 + 697 adalah 2.342.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67544" y="358299"/>
            <a:ext cx="4968551" cy="5760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1. Penjumlahan Bilangan Bulat</a:t>
            </a:r>
            <a:endParaRPr lang="id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22720" y="4300445"/>
            <a:ext cx="1381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0574" y="4038835"/>
            <a:ext cx="44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+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720" y="2924944"/>
            <a:ext cx="294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1</a:t>
            </a:r>
            <a:endParaRPr lang="id-ID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3374" y="2924944"/>
            <a:ext cx="294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1</a:t>
            </a:r>
            <a:endParaRPr lang="id-ID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82479" y="2925797"/>
            <a:ext cx="294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1</a:t>
            </a:r>
            <a:endParaRPr lang="id-ID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3851920" y="5518399"/>
            <a:ext cx="4186107" cy="8640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B050"/>
                </a:solidFill>
              </a:rPr>
              <a:t>Penjumlahan  dua bilangan positif menghasilkan bilangan positif.</a:t>
            </a:r>
            <a:endParaRPr lang="id-ID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891" y="611604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2015716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46754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58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32" y="254817"/>
            <a:ext cx="7632848" cy="56906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000" b="1" dirty="0" smtClean="0">
                <a:solidFill>
                  <a:srgbClr val="FF6699"/>
                </a:solidFill>
              </a:rPr>
              <a:t>2) Penjumlahan Dua Bilangan Negatif</a:t>
            </a:r>
          </a:p>
          <a:p>
            <a:pPr marL="68580" indent="0"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377825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Contoh : Tentukan hasil dari -26+(-15)!</a:t>
            </a:r>
          </a:p>
          <a:p>
            <a:pPr marL="68263" indent="377825"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marL="68263" indent="377825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Langkah-langkahnya:</a:t>
            </a:r>
          </a:p>
          <a:p>
            <a:pPr marL="68263" indent="377825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a. Jumlahkan dengan mengabaikan tanda negatif (-).</a:t>
            </a:r>
          </a:p>
          <a:p>
            <a:pPr marL="796925" indent="0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 </a:t>
            </a:r>
          </a:p>
          <a:p>
            <a:pPr marL="796925" indent="0"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marL="796925" indent="0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2 6</a:t>
            </a:r>
          </a:p>
          <a:p>
            <a:pPr marL="796925" indent="0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1 5</a:t>
            </a:r>
          </a:p>
          <a:p>
            <a:pPr marL="796925" indent="0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4 1</a:t>
            </a:r>
          </a:p>
          <a:p>
            <a:pPr marL="796925" indent="-444500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b. Tambahkan  tanda negatif  pada hasil penjumlahan.</a:t>
            </a:r>
          </a:p>
          <a:p>
            <a:pPr marL="796925" indent="-163513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41 menjadi -41.</a:t>
            </a:r>
          </a:p>
          <a:p>
            <a:pPr marL="796925" indent="-163513"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Jadi, -26 + (-15) = -41</a:t>
            </a:r>
          </a:p>
          <a:p>
            <a:pPr marL="68263" indent="377825">
              <a:buNone/>
            </a:pP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636912"/>
            <a:ext cx="294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1</a:t>
            </a:r>
            <a:endParaRPr lang="id-ID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59632" y="3850123"/>
            <a:ext cx="6906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3573016"/>
            <a:ext cx="44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+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9912" y="5552042"/>
            <a:ext cx="4560023" cy="8640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Penjumlahan  dua bilangan negatif selalu menghasilkan bilangan negatif.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891" y="611604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2015716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46754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87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4692"/>
            <a:ext cx="7632848" cy="56906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000" b="1" dirty="0" smtClean="0">
                <a:solidFill>
                  <a:schemeClr val="accent6"/>
                </a:solidFill>
              </a:rPr>
              <a:t>b</a:t>
            </a:r>
            <a:r>
              <a:rPr lang="id-ID" sz="2000" b="1" dirty="0" smtClean="0">
                <a:solidFill>
                  <a:schemeClr val="accent3"/>
                </a:solidFill>
              </a:rPr>
              <a:t>. </a:t>
            </a:r>
            <a:r>
              <a:rPr lang="id-ID" sz="2000" b="1" dirty="0" smtClean="0">
                <a:solidFill>
                  <a:schemeClr val="accent6"/>
                </a:solidFill>
              </a:rPr>
              <a:t>Penjumlahan Dua Bilangan Bulat </a:t>
            </a:r>
          </a:p>
          <a:p>
            <a:pPr marL="352425" indent="0">
              <a:buNone/>
            </a:pPr>
            <a:r>
              <a:rPr lang="id-ID" sz="2000" b="1" dirty="0" smtClean="0">
                <a:solidFill>
                  <a:schemeClr val="accent6"/>
                </a:solidFill>
              </a:rPr>
              <a:t>Berbeda Tanda</a:t>
            </a:r>
          </a:p>
          <a:p>
            <a:pPr marL="352425" indent="0">
              <a:buNone/>
            </a:pPr>
            <a:endParaRPr lang="id-ID" sz="2000" b="1" dirty="0">
              <a:solidFill>
                <a:srgbClr val="FF6699"/>
              </a:solidFill>
            </a:endParaRPr>
          </a:p>
          <a:p>
            <a:pPr marL="352425" indent="0">
              <a:buNone/>
            </a:pPr>
            <a:endParaRPr lang="id-ID" sz="2000" b="1" dirty="0" smtClean="0">
              <a:solidFill>
                <a:srgbClr val="FF6699"/>
              </a:solidFill>
            </a:endParaRPr>
          </a:p>
          <a:p>
            <a:pPr marL="68580" indent="0"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377825">
              <a:buNone/>
            </a:pP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1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1419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8149119" y="6156545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6946520" y="6156545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970003" y="1484784"/>
            <a:ext cx="7632848" cy="4032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400" b="1" dirty="0" smtClean="0"/>
          </a:p>
          <a:p>
            <a:pPr algn="just"/>
            <a:r>
              <a:rPr lang="id-ID" sz="2400" b="1" dirty="0" smtClean="0"/>
              <a:t>Catatan:</a:t>
            </a:r>
          </a:p>
          <a:p>
            <a:pPr algn="just"/>
            <a:endParaRPr lang="id-ID" b="1" dirty="0" smtClean="0"/>
          </a:p>
          <a:p>
            <a:pPr algn="just"/>
            <a:r>
              <a:rPr lang="id-ID" dirty="0" smtClean="0"/>
              <a:t>Langkah-langkah penjumlahan dua bilangan bulat berbeda tanda adalah sebagai berikut.</a:t>
            </a:r>
          </a:p>
          <a:p>
            <a:pPr algn="just"/>
            <a:endParaRPr lang="id-ID" dirty="0" smtClean="0"/>
          </a:p>
          <a:p>
            <a:pPr marL="352425" indent="-352425" algn="just"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Bandingkan kedua bilangan dengan mengabikan tanda negatif.</a:t>
            </a:r>
          </a:p>
          <a:p>
            <a:pPr marL="352425" indent="-352425" algn="just">
              <a:buAutoNum type="arabicPeriod"/>
            </a:pPr>
            <a:endParaRPr lang="id-ID" dirty="0" smtClean="0"/>
          </a:p>
          <a:p>
            <a:pPr marL="352425" indent="-352425" algn="just"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Kurangi bilangan yang lebih besar dengan bilangan yang lebih kecil.</a:t>
            </a:r>
          </a:p>
          <a:p>
            <a:pPr marL="352425" indent="-352425" algn="just">
              <a:buAutoNum type="arabicPeriod"/>
            </a:pPr>
            <a:endParaRPr lang="id-ID" dirty="0" smtClean="0"/>
          </a:p>
          <a:p>
            <a:pPr marL="352425" indent="-352425" algn="just">
              <a:buAutoNum type="arabicPeriod"/>
            </a:pPr>
            <a:r>
              <a:rPr lang="id-ID" b="1" dirty="0" smtClean="0">
                <a:solidFill>
                  <a:srgbClr val="7030A0"/>
                </a:solidFill>
              </a:rPr>
              <a:t>Beri tanda pada bilangan hasilnya sesuai dengan tanda pada bilangan tersebut.</a:t>
            </a:r>
          </a:p>
          <a:p>
            <a:pPr marL="352425" indent="-352425" algn="just">
              <a:buAutoNum type="arabicPeriod"/>
            </a:pPr>
            <a:endParaRPr lang="id-ID" dirty="0"/>
          </a:p>
          <a:p>
            <a:pPr marL="352425" indent="-352425" algn="just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16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3" y="209470"/>
            <a:ext cx="6073511" cy="5776684"/>
          </a:xfrm>
        </p:spPr>
        <p:txBody>
          <a:bodyPr/>
          <a:lstStyle/>
          <a:p>
            <a:r>
              <a:rPr lang="id-ID" sz="1800" dirty="0" smtClean="0">
                <a:solidFill>
                  <a:schemeClr val="bg1"/>
                </a:solidFill>
              </a:rPr>
              <a:t>Contoh  1:</a:t>
            </a:r>
          </a:p>
          <a:p>
            <a:pPr marL="352425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Tentukan hasil dari 334 + (-20)</a:t>
            </a:r>
          </a:p>
          <a:p>
            <a:pPr marL="352425" indent="0"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marL="352425" indent="0"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Pembahasan:</a:t>
            </a:r>
          </a:p>
          <a:p>
            <a:pPr marL="2246313" indent="-1893888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 1</a:t>
            </a:r>
            <a:r>
              <a:rPr lang="id-ID" sz="1800" dirty="0">
                <a:solidFill>
                  <a:schemeClr val="bg1"/>
                </a:solidFill>
              </a:rPr>
              <a:t> </a:t>
            </a:r>
            <a:r>
              <a:rPr lang="id-ID" sz="1800" dirty="0" smtClean="0">
                <a:solidFill>
                  <a:schemeClr val="bg1"/>
                </a:solidFill>
              </a:rPr>
              <a:t>       :  Bandingkan kedua bilangan tanpa  tanda    negatif.</a:t>
            </a:r>
          </a:p>
          <a:p>
            <a:pPr marL="2320925" indent="-1968500"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marL="2251075" indent="-1898650">
              <a:buNone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2146300" indent="-1793875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 2        : Kurangi bilangan terbesar dengan bilangan terkecil.</a:t>
            </a:r>
          </a:p>
          <a:p>
            <a:pPr marL="2414588" indent="-2062163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2414588" indent="-2062163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2159000" indent="-1806575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 3        : Beri tanda sesuai tanda paling besar.</a:t>
            </a:r>
          </a:p>
          <a:p>
            <a:pPr marL="2159000" indent="-1806575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2159000" indent="-1806575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2159000" indent="-1806575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Jadi, 334 + (-20) = 314</a:t>
            </a:r>
            <a:endParaRPr lang="id-ID" sz="1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555776" y="2178968"/>
                <a:ext cx="2282974" cy="504056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/>
                  <a:t>334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id-ID" dirty="0" smtClean="0"/>
                  <a:t> 20</a:t>
                </a:r>
                <a:endParaRPr lang="id-ID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78968"/>
                <a:ext cx="2282974" cy="50405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91737" y="3528031"/>
                <a:ext cx="2411051" cy="477281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/>
                  <a:t>334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id-ID" dirty="0" smtClean="0"/>
                  <a:t> 20 =314</a:t>
                </a:r>
                <a:endParaRPr lang="id-ID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37" y="3528031"/>
                <a:ext cx="2411051" cy="47728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491737" y="4766084"/>
            <a:ext cx="5288430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314 tetap karena 334 bilangan bulat positif.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5652120" y="2121890"/>
            <a:ext cx="2952328" cy="18779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accent6">
                    <a:lumMod val="50000"/>
                  </a:schemeClr>
                </a:solidFill>
              </a:rPr>
              <a:t>INGAT !</a:t>
            </a:r>
          </a:p>
          <a:p>
            <a:pPr algn="ctr"/>
            <a:endParaRPr lang="id-ID" sz="1600" b="1" dirty="0" smtClean="0"/>
          </a:p>
          <a:p>
            <a:pPr algn="ctr"/>
            <a:r>
              <a:rPr lang="id-ID" sz="1600" b="1" dirty="0" smtClean="0"/>
              <a:t>Langkah-langkah penyelesaiannya sesuai dengan langkah-langkah pada catatan. </a:t>
            </a:r>
            <a:endParaRPr lang="id-ID" sz="1600" b="1" dirty="0"/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824896" y="6159195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 descr="I:\VistaIcons\Yuuminco_Icon_Pack\PNG\Computer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8352" y="611604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8086052" y="6159195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15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3" y="209470"/>
            <a:ext cx="6073511" cy="5776684"/>
          </a:xfrm>
        </p:spPr>
        <p:txBody>
          <a:bodyPr/>
          <a:lstStyle/>
          <a:p>
            <a:r>
              <a:rPr lang="id-ID" sz="1800" dirty="0" smtClean="0">
                <a:solidFill>
                  <a:schemeClr val="bg1"/>
                </a:solidFill>
              </a:rPr>
              <a:t>Contoh 2:</a:t>
            </a:r>
          </a:p>
          <a:p>
            <a:pPr marL="352425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Tentukan hasil dari -246 + (17)</a:t>
            </a:r>
          </a:p>
          <a:p>
            <a:pPr marL="352425" indent="0"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Pembahasan:</a:t>
            </a:r>
          </a:p>
          <a:p>
            <a:pPr marL="2246313" indent="-1893888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 1</a:t>
            </a:r>
            <a:r>
              <a:rPr lang="id-ID" sz="1800" dirty="0">
                <a:solidFill>
                  <a:schemeClr val="bg1"/>
                </a:solidFill>
              </a:rPr>
              <a:t> </a:t>
            </a:r>
            <a:r>
              <a:rPr lang="id-ID" sz="1800" dirty="0" smtClean="0">
                <a:solidFill>
                  <a:schemeClr val="bg1"/>
                </a:solidFill>
              </a:rPr>
              <a:t>       :  Bandingkan kedua bilangan tanpa  tanda    negatif.</a:t>
            </a:r>
          </a:p>
          <a:p>
            <a:pPr marL="2320925" indent="-1968500"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marL="2251075" indent="-1898650">
              <a:buNone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2146300" indent="-1793875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 2        : Kurangi bilangan terbesar dengan bilangan terkecil.</a:t>
            </a:r>
          </a:p>
          <a:p>
            <a:pPr marL="2414588" indent="-2062163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2414588" indent="-2062163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2159000" indent="-1806575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 3        : Beri tanda sesuai tanda paling besar.</a:t>
            </a:r>
          </a:p>
          <a:p>
            <a:pPr marL="2159000" indent="-1806575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2159000" indent="-1806575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2159000" indent="-1806575">
              <a:buNone/>
            </a:pPr>
            <a:r>
              <a:rPr lang="id-ID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Jadi,-246+ 17= -229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466989" y="1869862"/>
                <a:ext cx="2282974" cy="50405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/>
                  <a:t>246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id-ID" dirty="0" smtClean="0"/>
                  <a:t> 17</a:t>
                </a:r>
                <a:endParaRPr lang="id-ID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89" y="1869862"/>
                <a:ext cx="2282974" cy="50405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491737" y="3289390"/>
            <a:ext cx="2411051" cy="4772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246-17 =229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2491736" y="4446883"/>
            <a:ext cx="6112711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229 menjadi -229 karena -246 bilangan bulat negatif.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5652120" y="1650041"/>
            <a:ext cx="2952328" cy="18779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INGAT !</a:t>
            </a:r>
          </a:p>
          <a:p>
            <a:pPr algn="ctr"/>
            <a:endParaRPr lang="id-ID" sz="1600" b="1" dirty="0" smtClean="0"/>
          </a:p>
          <a:p>
            <a:pPr algn="ctr"/>
            <a:r>
              <a:rPr lang="id-ID" sz="1600" b="1" dirty="0" smtClean="0"/>
              <a:t>Langkah-langkah penyelesaiannya sesuai dengan langkah-langkah pada catatan. </a:t>
            </a:r>
            <a:endParaRPr lang="id-ID" sz="1600" b="1" dirty="0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6832610" y="6293705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 descr="I:\VistaIcons\Yuuminco_Icon_Pack\PNG\Computer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9202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8016902" y="6300165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nip Diagonal Corner Rectangle 10"/>
          <p:cNvSpPr/>
          <p:nvPr/>
        </p:nvSpPr>
        <p:spPr>
          <a:xfrm>
            <a:off x="971600" y="5484712"/>
            <a:ext cx="7835889" cy="631330"/>
          </a:xfrm>
          <a:prstGeom prst="snip2Diag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endParaRPr lang="id-ID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1400" dirty="0" smtClean="0"/>
              <a:t>Jika bilangan yang lebih besar bertanda negatif maka hasilnya bertanda negatif.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1400" dirty="0"/>
              <a:t>Jika bilangan yang </a:t>
            </a:r>
            <a:r>
              <a:rPr lang="id-ID" sz="1400" dirty="0" smtClean="0"/>
              <a:t>lebih </a:t>
            </a:r>
            <a:r>
              <a:rPr lang="id-ID" sz="1400" dirty="0"/>
              <a:t>besar bertanda </a:t>
            </a:r>
            <a:r>
              <a:rPr lang="id-ID" sz="1400" dirty="0" smtClean="0"/>
              <a:t>positif maka </a:t>
            </a:r>
            <a:r>
              <a:rPr lang="id-ID" sz="1400" dirty="0"/>
              <a:t>hasilnya bertanda </a:t>
            </a:r>
            <a:r>
              <a:rPr lang="id-ID" sz="1400" dirty="0" smtClean="0"/>
              <a:t>positif.</a:t>
            </a:r>
            <a:endParaRPr lang="id-ID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2159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96753"/>
            <a:ext cx="6840760" cy="4104455"/>
          </a:xfrm>
        </p:spPr>
        <p:txBody>
          <a:bodyPr>
            <a:normAutofit lnSpcReduction="10000"/>
          </a:bodyPr>
          <a:lstStyle/>
          <a:p>
            <a:pPr marL="525780" indent="-457200">
              <a:buClr>
                <a:srgbClr val="FFC000"/>
              </a:buClr>
              <a:buAutoNum type="alphaUcPeriod"/>
            </a:pPr>
            <a:r>
              <a:rPr lang="id-ID" sz="2000" b="1" dirty="0" smtClean="0">
                <a:solidFill>
                  <a:srgbClr val="FFC000"/>
                </a:solidFill>
              </a:rPr>
              <a:t>Pengurangan Dua Bilangan Bulat bertanda Sama </a:t>
            </a:r>
          </a:p>
          <a:p>
            <a:pPr marL="539750" indent="0">
              <a:buNone/>
            </a:pPr>
            <a:r>
              <a:rPr lang="id-ID" sz="2000" b="1" dirty="0" smtClean="0">
                <a:solidFill>
                  <a:srgbClr val="00B050"/>
                </a:solidFill>
              </a:rPr>
              <a:t>1) Pengurangan Dua Bilangan Positif</a:t>
            </a:r>
          </a:p>
          <a:p>
            <a:pPr marL="539750" indent="0">
              <a:buNone/>
            </a:pPr>
            <a:r>
              <a:rPr lang="id-ID" sz="2000" b="1" dirty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   </a:t>
            </a:r>
          </a:p>
          <a:p>
            <a:pPr marL="539750" indent="257175"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Contoh: Tentukan hasil dari 3.832 </a:t>
            </a:r>
            <a:r>
              <a:rPr lang="id-ID" sz="2000" b="1" dirty="0">
                <a:solidFill>
                  <a:schemeClr val="bg1"/>
                </a:solidFill>
              </a:rPr>
              <a:t>-</a:t>
            </a:r>
            <a:r>
              <a:rPr lang="id-ID" sz="2000" b="1" dirty="0" smtClean="0">
                <a:solidFill>
                  <a:schemeClr val="bg1"/>
                </a:solidFill>
              </a:rPr>
              <a:t> 475 !</a:t>
            </a:r>
          </a:p>
          <a:p>
            <a:pPr marL="68263" indent="284163"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284163"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284163"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009650"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3   8   3   2</a:t>
            </a:r>
          </a:p>
          <a:p>
            <a:pPr marL="68263" indent="1009650">
              <a:buNone/>
            </a:pP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     4   7   5</a:t>
            </a:r>
          </a:p>
          <a:p>
            <a:pPr marL="68263" indent="1009650">
              <a:buNone/>
            </a:pPr>
            <a:r>
              <a:rPr lang="id-ID" b="1" dirty="0" smtClean="0">
                <a:solidFill>
                  <a:schemeClr val="bg1"/>
                </a:solidFill>
              </a:rPr>
              <a:t> 3   3   5   7 </a:t>
            </a:r>
          </a:p>
          <a:p>
            <a:pPr marL="68263" indent="728663"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Jadi, hasil dari 3.832 – 475 adalah 3.357.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67544" y="358299"/>
            <a:ext cx="4968551" cy="576064"/>
          </a:xfrm>
          <a:prstGeom prst="flowChartTermina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2. PenguranganBilangan Bulat</a:t>
            </a:r>
            <a:endParaRPr lang="id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38741" y="4300445"/>
            <a:ext cx="1705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3959" y="4038835"/>
            <a:ext cx="44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- 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540" y="3162454"/>
            <a:ext cx="4314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12</a:t>
            </a:r>
            <a:endParaRPr lang="id-ID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851920" y="5518399"/>
            <a:ext cx="4186107" cy="8640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B050"/>
                </a:solidFill>
              </a:rPr>
              <a:t>Pengurangan  dua bilangan positif menghasilkan bilangan positif.</a:t>
            </a:r>
            <a:endParaRPr lang="id-ID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891" y="611604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2015716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46754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2483768" y="3162454"/>
            <a:ext cx="294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2</a:t>
            </a:r>
            <a:endParaRPr lang="id-ID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1720" y="3140968"/>
            <a:ext cx="294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7</a:t>
            </a:r>
            <a:endParaRPr lang="id-ID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2708920"/>
            <a:ext cx="4314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12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7428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32" y="254817"/>
            <a:ext cx="8314758" cy="56906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000" b="1" dirty="0" smtClean="0">
                <a:solidFill>
                  <a:srgbClr val="00B050"/>
                </a:solidFill>
              </a:rPr>
              <a:t>2) Pengurangan Dua Bilangan Negatif</a:t>
            </a:r>
          </a:p>
          <a:p>
            <a:pPr marL="68580" indent="0"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23813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Contoh : Tentukan hasil dari -380 - (-210)!</a:t>
            </a:r>
          </a:p>
          <a:p>
            <a:pPr marL="68263" indent="377825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68263" indent="23813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Langkah-langkahnya:</a:t>
            </a:r>
          </a:p>
          <a:p>
            <a:pPr marL="796925" indent="-70485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a. Abaikan tanda negatif, lalu bandingkan kedua bilangan</a:t>
            </a:r>
          </a:p>
          <a:p>
            <a:pPr marL="796925" indent="-70485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796925" indent="-70485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 </a:t>
            </a:r>
          </a:p>
          <a:p>
            <a:pPr marL="796925" indent="-70485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b. Kurangi bilangan yang lebih besar dengan bilangan yang lebih kecil.</a:t>
            </a:r>
          </a:p>
          <a:p>
            <a:pPr marL="796925" indent="-70485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796925" indent="-70485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365125" indent="-27305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c. Jika bilangan yang lebih besar adalah bilangan yang dikurangi, tambahkan tanda negatif pada hasil.</a:t>
            </a:r>
            <a:endParaRPr lang="id-ID" sz="1800" dirty="0">
              <a:solidFill>
                <a:schemeClr val="bg1"/>
              </a:solidFill>
            </a:endParaRPr>
          </a:p>
          <a:p>
            <a:pPr marL="796925" indent="-70485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796925" indent="-70485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796925" indent="-70485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796925" indent="-704850">
              <a:buNone/>
            </a:pPr>
            <a:r>
              <a:rPr lang="id-ID" sz="1800" b="1" dirty="0" smtClean="0">
                <a:solidFill>
                  <a:srgbClr val="00B050"/>
                </a:solidFill>
              </a:rPr>
              <a:t>Jadi, -380  - (-210) = -170</a:t>
            </a:r>
          </a:p>
          <a:p>
            <a:pPr marL="68263" indent="377825">
              <a:buNone/>
            </a:pP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1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7352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8028384" y="6277967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6475442" y="6277967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971600" y="2373918"/>
                <a:ext cx="2282974" cy="504056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b="1" dirty="0" smtClean="0"/>
                  <a:t>380  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id-ID" b="1" dirty="0" smtClean="0"/>
                  <a:t> 210</a:t>
                </a:r>
                <a:endParaRPr lang="id-ID" b="1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8"/>
                <a:ext cx="2282974" cy="50405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971600" y="3429000"/>
                <a:ext cx="2282974" cy="504056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b="1" dirty="0" smtClean="0"/>
                  <a:t>380  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id-ID" b="1" dirty="0" smtClean="0"/>
                  <a:t> 210 = 170</a:t>
                </a:r>
                <a:endParaRPr lang="id-ID" b="1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29000"/>
                <a:ext cx="2282974" cy="504056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971600" y="4581128"/>
            <a:ext cx="2282974" cy="50405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170 menjadi -170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3144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09470"/>
            <a:ext cx="8555970" cy="633495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000" b="1" dirty="0" smtClean="0">
                <a:solidFill>
                  <a:srgbClr val="00B050"/>
                </a:solidFill>
              </a:rPr>
              <a:t>b. Pegurangan Dua Bilangan Bulat Berbeda Tanda</a:t>
            </a:r>
          </a:p>
          <a:p>
            <a:pPr marL="352425" indent="0">
              <a:buNone/>
            </a:pPr>
            <a:r>
              <a:rPr lang="id-ID" sz="1800" b="1" dirty="0" smtClean="0">
                <a:solidFill>
                  <a:srgbClr val="FF6699"/>
                </a:solidFill>
              </a:rPr>
              <a:t>Pengurangan dua bilangan bulat sama dengan menjumlahkan bilangan bulat yang dikurangi dengan lawan bilangan pengurangnya.</a:t>
            </a:r>
          </a:p>
          <a:p>
            <a:pPr marL="352425" indent="0">
              <a:buNone/>
            </a:pPr>
            <a:endParaRPr lang="id-ID" sz="1800" b="1" dirty="0">
              <a:solidFill>
                <a:srgbClr val="FF6699"/>
              </a:solidFill>
            </a:endParaRPr>
          </a:p>
          <a:p>
            <a:pPr marL="352425" indent="0">
              <a:buNone/>
            </a:pPr>
            <a:r>
              <a:rPr lang="id-ID" sz="1800" b="1" dirty="0" smtClean="0">
                <a:solidFill>
                  <a:srgbClr val="FF6699"/>
                </a:solidFill>
              </a:rPr>
              <a:t>Contoh :</a:t>
            </a:r>
          </a:p>
          <a:p>
            <a:pPr marL="638175" indent="-285750"/>
            <a:r>
              <a:rPr lang="id-ID" sz="1800" b="1" dirty="0" smtClean="0">
                <a:solidFill>
                  <a:schemeClr val="accent6"/>
                </a:solidFill>
              </a:rPr>
              <a:t>Tentukan hasil dari -531 – 24!</a:t>
            </a:r>
          </a:p>
          <a:p>
            <a:pPr marL="638175" indent="-285750"/>
            <a:endParaRPr lang="id-ID" sz="1800" b="1" dirty="0">
              <a:solidFill>
                <a:schemeClr val="accent6"/>
              </a:solidFill>
            </a:endParaRPr>
          </a:p>
          <a:p>
            <a:pPr marL="638175" indent="-285750"/>
            <a:endParaRPr lang="id-ID" sz="1800" b="1" dirty="0" smtClean="0">
              <a:solidFill>
                <a:schemeClr val="accent6"/>
              </a:solidFill>
            </a:endParaRPr>
          </a:p>
          <a:p>
            <a:pPr marL="638175" indent="-285750"/>
            <a:endParaRPr lang="id-ID" sz="1800" b="1" dirty="0">
              <a:solidFill>
                <a:schemeClr val="accent6"/>
              </a:solidFill>
            </a:endParaRPr>
          </a:p>
          <a:p>
            <a:pPr marL="638175" indent="-285750"/>
            <a:endParaRPr lang="id-ID" sz="1800" b="1" dirty="0" smtClean="0">
              <a:solidFill>
                <a:schemeClr val="accent6"/>
              </a:solidFill>
            </a:endParaRPr>
          </a:p>
          <a:p>
            <a:pPr marL="352425" indent="265113">
              <a:buNone/>
            </a:pPr>
            <a:r>
              <a:rPr lang="id-ID" sz="1800" b="1" dirty="0" smtClean="0">
                <a:solidFill>
                  <a:schemeClr val="accent6"/>
                </a:solidFill>
              </a:rPr>
              <a:t>Jadi, -531 – 24 = -555</a:t>
            </a:r>
          </a:p>
          <a:p>
            <a:pPr marL="352425" indent="0">
              <a:buNone/>
            </a:pPr>
            <a:endParaRPr lang="id-ID" sz="1800" b="1" dirty="0" smtClean="0">
              <a:solidFill>
                <a:schemeClr val="accent6"/>
              </a:solidFill>
            </a:endParaRPr>
          </a:p>
          <a:p>
            <a:pPr marL="638175" indent="-285750"/>
            <a:r>
              <a:rPr lang="id-ID" sz="1800" b="1" dirty="0" smtClean="0">
                <a:solidFill>
                  <a:srgbClr val="FFFF00"/>
                </a:solidFill>
              </a:rPr>
              <a:t>Tentukan hasil dari 327 – (-23)!</a:t>
            </a:r>
          </a:p>
          <a:p>
            <a:pPr marL="68580" indent="0"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377825">
              <a:buNone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68263" indent="377825"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marL="68263" indent="377825">
              <a:buNone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68263" indent="377825">
              <a:buNone/>
            </a:pPr>
            <a:r>
              <a:rPr lang="id-ID" sz="1800" b="1" dirty="0" smtClean="0">
                <a:solidFill>
                  <a:schemeClr val="accent6"/>
                </a:solidFill>
              </a:rPr>
              <a:t>  </a:t>
            </a:r>
            <a:r>
              <a:rPr lang="id-ID" sz="1800" b="1" dirty="0" smtClean="0">
                <a:solidFill>
                  <a:srgbClr val="FFFF00"/>
                </a:solidFill>
              </a:rPr>
              <a:t>Jadi</a:t>
            </a:r>
            <a:r>
              <a:rPr lang="id-ID" sz="1800" b="1" dirty="0">
                <a:solidFill>
                  <a:srgbClr val="FFFF00"/>
                </a:solidFill>
              </a:rPr>
              <a:t>, </a:t>
            </a:r>
            <a:r>
              <a:rPr lang="id-ID" sz="1800" b="1" dirty="0" smtClean="0">
                <a:solidFill>
                  <a:srgbClr val="FFFF00"/>
                </a:solidFill>
              </a:rPr>
              <a:t>327– (-23)  </a:t>
            </a:r>
            <a:r>
              <a:rPr lang="id-ID" sz="1800" b="1" dirty="0">
                <a:solidFill>
                  <a:srgbClr val="FFFF00"/>
                </a:solidFill>
              </a:rPr>
              <a:t>= </a:t>
            </a:r>
            <a:r>
              <a:rPr lang="id-ID" sz="1800" b="1" dirty="0" smtClean="0">
                <a:solidFill>
                  <a:srgbClr val="FFFF00"/>
                </a:solidFill>
              </a:rPr>
              <a:t>350</a:t>
            </a:r>
            <a:endParaRPr lang="id-ID" sz="1800" b="1" dirty="0">
              <a:solidFill>
                <a:srgbClr val="FFFF00"/>
              </a:solidFill>
            </a:endParaRPr>
          </a:p>
          <a:p>
            <a:pPr marL="68263" indent="377825">
              <a:buNone/>
            </a:pPr>
            <a:endParaRPr lang="id-ID" sz="2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2824" y="-57995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1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06" y="612059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7909112" y="6225125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6650876" y="620682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929916" y="2204864"/>
                <a:ext cx="7488832" cy="122413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id-ID" dirty="0" smtClean="0"/>
                  <a:t>-531 – 24 = -531 + (-24)	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b="1" dirty="0" smtClean="0">
                    <a:solidFill>
                      <a:srgbClr val="00B050"/>
                    </a:solidFill>
                  </a:rPr>
                  <a:t>Lawan dari 24 adalah -24.</a:t>
                </a:r>
              </a:p>
              <a:p>
                <a:pPr algn="just"/>
                <a:endParaRPr lang="id-ID" dirty="0"/>
              </a:p>
              <a:p>
                <a:pPr marL="365125" indent="-365125" algn="just"/>
                <a:r>
                  <a:rPr lang="id-ID" dirty="0" smtClean="0"/>
                  <a:t>	          = - 555		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b="1" dirty="0" smtClean="0">
                    <a:solidFill>
                      <a:srgbClr val="00B050"/>
                    </a:solidFill>
                  </a:rPr>
                  <a:t>-24 bilangan bulat negatif, maka  </a:t>
                </a:r>
              </a:p>
              <a:p>
                <a:pPr marL="365125" indent="2674938" algn="just"/>
                <a:r>
                  <a:rPr lang="id-ID" b="1" dirty="0" smtClean="0">
                    <a:solidFill>
                      <a:srgbClr val="00B050"/>
                    </a:solidFill>
                  </a:rPr>
                  <a:t>hasilnya pun bertanda negatif.</a:t>
                </a:r>
                <a:endParaRPr lang="id-ID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16" y="2204864"/>
                <a:ext cx="7488832" cy="1224136"/>
              </a:xfrm>
              <a:prstGeom prst="roundRect">
                <a:avLst/>
              </a:prstGeom>
              <a:blipFill rotWithShape="1">
                <a:blip r:embed="rId7"/>
                <a:stretch>
                  <a:fillRect t="-490" b="-53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929916" y="4581128"/>
                <a:ext cx="7488832" cy="122413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id-ID" dirty="0" smtClean="0"/>
                  <a:t>327 – (-</a:t>
                </a:r>
                <a:r>
                  <a:rPr lang="id-ID" dirty="0" smtClean="0"/>
                  <a:t>23) =327+ 23</a:t>
                </a: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b="1" dirty="0" smtClean="0">
                    <a:solidFill>
                      <a:srgbClr val="7030A0"/>
                    </a:solidFill>
                  </a:rPr>
                  <a:t>Lawan dari -23 adalah 23.</a:t>
                </a:r>
              </a:p>
              <a:p>
                <a:pPr algn="just"/>
                <a:endParaRPr lang="id-ID" dirty="0"/>
              </a:p>
              <a:p>
                <a:pPr marL="365125" indent="-365125" algn="just"/>
                <a:r>
                  <a:rPr lang="id-ID" dirty="0" smtClean="0"/>
                  <a:t>	              = 350	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b="1" dirty="0" smtClean="0">
                    <a:solidFill>
                      <a:srgbClr val="7030A0"/>
                    </a:solidFill>
                  </a:rPr>
                  <a:t>23 bilangan bulat positif, maka  </a:t>
                </a:r>
              </a:p>
              <a:p>
                <a:pPr marL="365125" indent="2674938" algn="just"/>
                <a:r>
                  <a:rPr lang="id-ID" b="1" dirty="0" smtClean="0">
                    <a:solidFill>
                      <a:srgbClr val="7030A0"/>
                    </a:solidFill>
                  </a:rPr>
                  <a:t>hasilnya pun bertanda positif.</a:t>
                </a:r>
                <a:endParaRPr lang="id-ID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16" y="4581128"/>
                <a:ext cx="7488832" cy="1224136"/>
              </a:xfrm>
              <a:prstGeom prst="roundRect">
                <a:avLst/>
              </a:prstGeom>
              <a:blipFill rotWithShape="1">
                <a:blip r:embed="rId8"/>
                <a:stretch>
                  <a:fillRect t="-490" b="-53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2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339945" cy="5023817"/>
          </a:xfrm>
        </p:spPr>
        <p:txBody>
          <a:bodyPr>
            <a:normAutofit lnSpcReduction="10000"/>
          </a:bodyPr>
          <a:lstStyle/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Sekarang, coba kalian perhatikan pola perkalian bilangan bulat berikut ini!</a:t>
            </a: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3 x 5 = 15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2 x 5 = 10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 x 5 = 5</a:t>
            </a: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-1 x 5 = -5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-2 x 5 = -10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-3 x 5 = -15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67544" y="358299"/>
            <a:ext cx="4968551" cy="576064"/>
          </a:xfrm>
          <a:prstGeom prst="flowChartTermina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3. Perkalian Bilangan Bulat</a:t>
            </a:r>
            <a:endParaRPr lang="id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704" y="609773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8208404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702919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Snip Diagonal Corner Rectangle 1"/>
          <p:cNvSpPr/>
          <p:nvPr/>
        </p:nvSpPr>
        <p:spPr>
          <a:xfrm>
            <a:off x="719572" y="1972856"/>
            <a:ext cx="6561650" cy="576064"/>
          </a:xfrm>
          <a:prstGeom prst="snip2Diag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/>
              <a:t>1)  bilangan positif x bilangan positif = bilangan positif</a:t>
            </a:r>
            <a:endParaRPr lang="id-ID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697888" y="4452956"/>
            <a:ext cx="6561650" cy="576064"/>
          </a:xfrm>
          <a:prstGeom prst="snip2Diag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/>
              <a:t>2) bilangan negatif x bilangan positif = bilangan negatif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445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CE9A9D4-F86A-455B-8A27-2419EE8D0E57}" type="slidenum">
              <a:rPr lang="en-US" b="0">
                <a:solidFill>
                  <a:schemeClr val="tx1"/>
                </a:solidFill>
              </a:rPr>
              <a:pPr eaLnBrk="1" hangingPunct="1"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219" name="Freeform 3" descr="Medium wood"/>
          <p:cNvSpPr>
            <a:spLocks/>
          </p:cNvSpPr>
          <p:nvPr/>
        </p:nvSpPr>
        <p:spPr bwMode="auto">
          <a:xfrm rot="-5400000">
            <a:off x="3209925" y="923925"/>
            <a:ext cx="6858000" cy="5010150"/>
          </a:xfrm>
          <a:custGeom>
            <a:avLst/>
            <a:gdLst>
              <a:gd name="T0" fmla="*/ 0 w 5806"/>
              <a:gd name="T1" fmla="*/ 5010150 h 2358"/>
              <a:gd name="T2" fmla="*/ 6858000 w 5806"/>
              <a:gd name="T3" fmla="*/ 5010150 h 2358"/>
              <a:gd name="T4" fmla="*/ 6858000 w 5806"/>
              <a:gd name="T5" fmla="*/ 191227 h 2358"/>
              <a:gd name="T6" fmla="*/ 6697358 w 5806"/>
              <a:gd name="T7" fmla="*/ 577931 h 2358"/>
              <a:gd name="T8" fmla="*/ 5465375 w 5806"/>
              <a:gd name="T9" fmla="*/ 577931 h 2358"/>
              <a:gd name="T10" fmla="*/ 5304733 w 5806"/>
              <a:gd name="T11" fmla="*/ 191227 h 2358"/>
              <a:gd name="T12" fmla="*/ 2250170 w 5806"/>
              <a:gd name="T13" fmla="*/ 191227 h 2358"/>
              <a:gd name="T14" fmla="*/ 1928886 w 5806"/>
              <a:gd name="T15" fmla="*/ 962510 h 2358"/>
              <a:gd name="T16" fmla="*/ 803210 w 5806"/>
              <a:gd name="T17" fmla="*/ 962510 h 2358"/>
              <a:gd name="T18" fmla="*/ 642568 w 5806"/>
              <a:gd name="T19" fmla="*/ 577931 h 2358"/>
              <a:gd name="T20" fmla="*/ 268131 w 5806"/>
              <a:gd name="T21" fmla="*/ 577931 h 2358"/>
              <a:gd name="T22" fmla="*/ 0 w 5806"/>
              <a:gd name="T23" fmla="*/ 0 h 2358"/>
              <a:gd name="T24" fmla="*/ 0 w 5806"/>
              <a:gd name="T25" fmla="*/ 5010150 h 23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06"/>
              <a:gd name="T40" fmla="*/ 0 h 2358"/>
              <a:gd name="T41" fmla="*/ 5806 w 5806"/>
              <a:gd name="T42" fmla="*/ 2358 h 23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06" h="2358">
                <a:moveTo>
                  <a:pt x="0" y="2358"/>
                </a:moveTo>
                <a:lnTo>
                  <a:pt x="5806" y="2358"/>
                </a:lnTo>
                <a:lnTo>
                  <a:pt x="5806" y="90"/>
                </a:lnTo>
                <a:lnTo>
                  <a:pt x="5670" y="272"/>
                </a:lnTo>
                <a:lnTo>
                  <a:pt x="4627" y="272"/>
                </a:lnTo>
                <a:lnTo>
                  <a:pt x="4491" y="90"/>
                </a:lnTo>
                <a:lnTo>
                  <a:pt x="1905" y="90"/>
                </a:lnTo>
                <a:lnTo>
                  <a:pt x="1633" y="453"/>
                </a:lnTo>
                <a:lnTo>
                  <a:pt x="680" y="453"/>
                </a:lnTo>
                <a:lnTo>
                  <a:pt x="544" y="272"/>
                </a:lnTo>
                <a:lnTo>
                  <a:pt x="227" y="272"/>
                </a:lnTo>
                <a:lnTo>
                  <a:pt x="0" y="0"/>
                </a:lnTo>
                <a:lnTo>
                  <a:pt x="0" y="235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algn="l">
              <a:spcBef>
                <a:spcPct val="0"/>
              </a:spcBef>
            </a:pPr>
            <a:endParaRPr lang="id-ID" sz="9600" b="0">
              <a:solidFill>
                <a:schemeClr val="tx1"/>
              </a:solidFill>
            </a:endParaRPr>
          </a:p>
        </p:txBody>
      </p:sp>
      <p:sp>
        <p:nvSpPr>
          <p:cNvPr id="9220" name="Freeform 14" descr="Medium wood"/>
          <p:cNvSpPr>
            <a:spLocks/>
          </p:cNvSpPr>
          <p:nvPr/>
        </p:nvSpPr>
        <p:spPr bwMode="auto">
          <a:xfrm rot="-5400000">
            <a:off x="-827087" y="827087"/>
            <a:ext cx="6858000" cy="5203825"/>
          </a:xfrm>
          <a:custGeom>
            <a:avLst/>
            <a:gdLst>
              <a:gd name="T0" fmla="*/ 0 w 5806"/>
              <a:gd name="T1" fmla="*/ 0 h 2449"/>
              <a:gd name="T2" fmla="*/ 6858000 w 5806"/>
              <a:gd name="T3" fmla="*/ 0 h 2449"/>
              <a:gd name="T4" fmla="*/ 6858000 w 5806"/>
              <a:gd name="T5" fmla="*/ 4432495 h 2449"/>
              <a:gd name="T6" fmla="*/ 6697358 w 5806"/>
              <a:gd name="T7" fmla="*/ 4819222 h 2449"/>
              <a:gd name="T8" fmla="*/ 5465375 w 5806"/>
              <a:gd name="T9" fmla="*/ 4819222 h 2449"/>
              <a:gd name="T10" fmla="*/ 5304733 w 5806"/>
              <a:gd name="T11" fmla="*/ 4432495 h 2449"/>
              <a:gd name="T12" fmla="*/ 2250170 w 5806"/>
              <a:gd name="T13" fmla="*/ 4432495 h 2449"/>
              <a:gd name="T14" fmla="*/ 1928886 w 5806"/>
              <a:gd name="T15" fmla="*/ 5203825 h 2449"/>
              <a:gd name="T16" fmla="*/ 803210 w 5806"/>
              <a:gd name="T17" fmla="*/ 5203825 h 2449"/>
              <a:gd name="T18" fmla="*/ 642568 w 5806"/>
              <a:gd name="T19" fmla="*/ 4819222 h 2449"/>
              <a:gd name="T20" fmla="*/ 268131 w 5806"/>
              <a:gd name="T21" fmla="*/ 4819222 h 2449"/>
              <a:gd name="T22" fmla="*/ 0 w 5806"/>
              <a:gd name="T23" fmla="*/ 4241255 h 2449"/>
              <a:gd name="T24" fmla="*/ 0 w 5806"/>
              <a:gd name="T25" fmla="*/ 0 h 24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06"/>
              <a:gd name="T40" fmla="*/ 0 h 2449"/>
              <a:gd name="T41" fmla="*/ 5806 w 5806"/>
              <a:gd name="T42" fmla="*/ 2449 h 24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06" h="2449">
                <a:moveTo>
                  <a:pt x="0" y="0"/>
                </a:moveTo>
                <a:lnTo>
                  <a:pt x="5806" y="0"/>
                </a:lnTo>
                <a:lnTo>
                  <a:pt x="5806" y="2086"/>
                </a:lnTo>
                <a:lnTo>
                  <a:pt x="5670" y="2268"/>
                </a:lnTo>
                <a:lnTo>
                  <a:pt x="4627" y="2268"/>
                </a:lnTo>
                <a:lnTo>
                  <a:pt x="4491" y="2086"/>
                </a:lnTo>
                <a:lnTo>
                  <a:pt x="1905" y="2086"/>
                </a:lnTo>
                <a:lnTo>
                  <a:pt x="1633" y="2449"/>
                </a:lnTo>
                <a:lnTo>
                  <a:pt x="680" y="2449"/>
                </a:lnTo>
                <a:lnTo>
                  <a:pt x="544" y="2268"/>
                </a:lnTo>
                <a:lnTo>
                  <a:pt x="227" y="2268"/>
                </a:lnTo>
                <a:lnTo>
                  <a:pt x="0" y="1996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/>
          <a:lstStyle/>
          <a:p>
            <a:pPr algn="l">
              <a:spcBef>
                <a:spcPct val="0"/>
              </a:spcBef>
            </a:pPr>
            <a:endParaRPr lang="id-ID" sz="9600" b="0">
              <a:solidFill>
                <a:schemeClr val="tx1"/>
              </a:solidFill>
            </a:endParaRPr>
          </a:p>
        </p:txBody>
      </p:sp>
      <p:sp>
        <p:nvSpPr>
          <p:cNvPr id="922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19475" y="2997200"/>
            <a:ext cx="2016125" cy="7921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  <a:hlinkClick r:id="rId4" action="ppaction://hlinksldjump"/>
              </a:rPr>
              <a:t>Open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6850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339945" cy="4104455"/>
          </a:xfrm>
        </p:spPr>
        <p:txBody>
          <a:bodyPr>
            <a:normAutofit/>
          </a:bodyPr>
          <a:lstStyle/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3 x (-5) = -15</a:t>
            </a:r>
          </a:p>
          <a:p>
            <a:pPr marL="68263" indent="1989138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2 </a:t>
            </a:r>
            <a:r>
              <a:rPr lang="id-ID" sz="2000" b="1" dirty="0">
                <a:solidFill>
                  <a:schemeClr val="bg1"/>
                </a:solidFill>
              </a:rPr>
              <a:t>x (-5) = -</a:t>
            </a:r>
            <a:r>
              <a:rPr lang="id-ID" sz="2000" b="1" dirty="0" smtClean="0">
                <a:solidFill>
                  <a:schemeClr val="bg1"/>
                </a:solidFill>
              </a:rPr>
              <a:t>10</a:t>
            </a:r>
          </a:p>
          <a:p>
            <a:pPr marL="68263" indent="1989138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 </a:t>
            </a:r>
            <a:r>
              <a:rPr lang="id-ID" sz="2000" b="1" dirty="0">
                <a:solidFill>
                  <a:schemeClr val="bg1"/>
                </a:solidFill>
              </a:rPr>
              <a:t>x (-5) = </a:t>
            </a:r>
            <a:r>
              <a:rPr lang="id-ID" sz="2000" b="1" dirty="0" smtClean="0">
                <a:solidFill>
                  <a:schemeClr val="bg1"/>
                </a:solidFill>
              </a:rPr>
              <a:t>-5</a:t>
            </a: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-1 </a:t>
            </a:r>
            <a:r>
              <a:rPr lang="id-ID" sz="2000" b="1" dirty="0">
                <a:solidFill>
                  <a:schemeClr val="bg1"/>
                </a:solidFill>
              </a:rPr>
              <a:t>x (-5) = </a:t>
            </a:r>
            <a:r>
              <a:rPr lang="id-ID" sz="2000" b="1" dirty="0" smtClean="0">
                <a:solidFill>
                  <a:schemeClr val="bg1"/>
                </a:solidFill>
              </a:rPr>
              <a:t>5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-2 </a:t>
            </a:r>
            <a:r>
              <a:rPr lang="id-ID" sz="2000" b="1" dirty="0">
                <a:solidFill>
                  <a:schemeClr val="bg1"/>
                </a:solidFill>
              </a:rPr>
              <a:t>x (-5) = </a:t>
            </a:r>
            <a:r>
              <a:rPr lang="id-ID" sz="2000" b="1" dirty="0" smtClean="0">
                <a:solidFill>
                  <a:schemeClr val="bg1"/>
                </a:solidFill>
              </a:rPr>
              <a:t>10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-3 </a:t>
            </a:r>
            <a:r>
              <a:rPr lang="id-ID" sz="2000" b="1" dirty="0">
                <a:solidFill>
                  <a:schemeClr val="bg1"/>
                </a:solidFill>
              </a:rPr>
              <a:t>x (-5) = </a:t>
            </a:r>
            <a:r>
              <a:rPr lang="id-ID" sz="2000" b="1" dirty="0" smtClean="0">
                <a:solidFill>
                  <a:schemeClr val="bg1"/>
                </a:solidFill>
              </a:rPr>
              <a:t>15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704" y="609773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8208404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702919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nip Diagonal Corner Rectangle 22"/>
          <p:cNvSpPr/>
          <p:nvPr/>
        </p:nvSpPr>
        <p:spPr>
          <a:xfrm>
            <a:off x="719572" y="896224"/>
            <a:ext cx="6561650" cy="576064"/>
          </a:xfrm>
          <a:prstGeom prst="snip2Diag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3) bilangan positif x bilangan negatif = bilangan negatif</a:t>
            </a:r>
            <a:endParaRPr lang="id-ID" dirty="0"/>
          </a:p>
        </p:txBody>
      </p:sp>
      <p:sp>
        <p:nvSpPr>
          <p:cNvPr id="24" name="Snip Diagonal Corner Rectangle 23"/>
          <p:cNvSpPr/>
          <p:nvPr/>
        </p:nvSpPr>
        <p:spPr>
          <a:xfrm>
            <a:off x="719572" y="2990076"/>
            <a:ext cx="6561650" cy="576064"/>
          </a:xfrm>
          <a:prstGeom prst="snip2Diag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/>
              <a:t>4) bilangan negatif x bilangan negatif = bilangan positif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562996" y="5234359"/>
            <a:ext cx="8283780" cy="8473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endParaRPr lang="id-ID" sz="16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id-ID" sz="1600" b="1" dirty="0" smtClean="0"/>
              <a:t>Perkalian bilangan bulat bertanda sama menghasilkan bilangan bulat positif.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id-ID" sz="1600" b="1" dirty="0"/>
              <a:t>Perkalian bilangan bulat </a:t>
            </a:r>
            <a:r>
              <a:rPr lang="id-ID" sz="1600" b="1" dirty="0" smtClean="0"/>
              <a:t>berlainan tanda menghasilkan </a:t>
            </a:r>
            <a:r>
              <a:rPr lang="id-ID" sz="1600" b="1" dirty="0"/>
              <a:t>bilangan bulat </a:t>
            </a:r>
            <a:r>
              <a:rPr lang="id-ID" sz="1600" b="1" dirty="0" smtClean="0"/>
              <a:t>negatif</a:t>
            </a:r>
            <a:endParaRPr lang="id-ID" sz="1600" b="1" dirty="0"/>
          </a:p>
          <a:p>
            <a:pPr marL="285750" indent="-285750" algn="just">
              <a:buFont typeface="Arial" pitchFamily="34" charset="0"/>
              <a:buChar char="•"/>
            </a:pP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3685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339945" cy="5023817"/>
          </a:xfrm>
        </p:spPr>
        <p:txBody>
          <a:bodyPr>
            <a:normAutofit fontScale="92500" lnSpcReduction="20000"/>
          </a:bodyPr>
          <a:lstStyle/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Pembagian merupakan kebalikan dari perkalian.</a:t>
            </a:r>
          </a:p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Sekarang, coba kalian perhatikan pola pembagian bilangan bulat berikut ini!</a:t>
            </a: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15 : 5 = 3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10 </a:t>
            </a:r>
            <a:r>
              <a:rPr lang="id-ID" sz="2000" b="1" dirty="0">
                <a:solidFill>
                  <a:schemeClr val="bg1"/>
                </a:solidFill>
              </a:rPr>
              <a:t>: 5 = </a:t>
            </a:r>
            <a:r>
              <a:rPr lang="id-ID" sz="2000" b="1" dirty="0" smtClean="0">
                <a:solidFill>
                  <a:schemeClr val="bg1"/>
                </a:solidFill>
              </a:rPr>
              <a:t>2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  5 </a:t>
            </a:r>
            <a:r>
              <a:rPr lang="id-ID" sz="2000" b="1" dirty="0">
                <a:solidFill>
                  <a:schemeClr val="bg1"/>
                </a:solidFill>
              </a:rPr>
              <a:t>: 5 = </a:t>
            </a:r>
            <a:r>
              <a:rPr lang="id-ID" sz="2000" b="1" dirty="0" smtClean="0">
                <a:solidFill>
                  <a:schemeClr val="bg1"/>
                </a:solidFill>
              </a:rPr>
              <a:t>1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  -5 </a:t>
            </a:r>
            <a:r>
              <a:rPr lang="id-ID" sz="2000" b="1" dirty="0">
                <a:solidFill>
                  <a:schemeClr val="bg1"/>
                </a:solidFill>
              </a:rPr>
              <a:t>: 5 = </a:t>
            </a:r>
            <a:r>
              <a:rPr lang="id-ID" sz="2000" b="1" dirty="0" smtClean="0">
                <a:solidFill>
                  <a:schemeClr val="bg1"/>
                </a:solidFill>
              </a:rPr>
              <a:t>-1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-10 </a:t>
            </a:r>
            <a:r>
              <a:rPr lang="id-ID" sz="2000" b="1" dirty="0">
                <a:solidFill>
                  <a:schemeClr val="bg1"/>
                </a:solidFill>
              </a:rPr>
              <a:t>: 5 </a:t>
            </a:r>
            <a:r>
              <a:rPr lang="id-ID" sz="2000" b="1" dirty="0" smtClean="0">
                <a:solidFill>
                  <a:schemeClr val="bg1"/>
                </a:solidFill>
              </a:rPr>
              <a:t>= -2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-15 </a:t>
            </a:r>
            <a:r>
              <a:rPr lang="id-ID" sz="2000" b="1" dirty="0">
                <a:solidFill>
                  <a:schemeClr val="bg1"/>
                </a:solidFill>
              </a:rPr>
              <a:t>: 5 = </a:t>
            </a:r>
            <a:r>
              <a:rPr lang="id-ID" sz="2000" b="1" dirty="0" smtClean="0">
                <a:solidFill>
                  <a:schemeClr val="bg1"/>
                </a:solidFill>
              </a:rPr>
              <a:t>-3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67544" y="358299"/>
            <a:ext cx="4968551" cy="576064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4. Pembagian Bilangan Bulat</a:t>
            </a:r>
            <a:endParaRPr lang="id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704" y="609773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8208404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7029194" y="6237312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Snip Diagonal Corner Rectangle 1"/>
          <p:cNvSpPr/>
          <p:nvPr/>
        </p:nvSpPr>
        <p:spPr>
          <a:xfrm>
            <a:off x="675068" y="2212916"/>
            <a:ext cx="6561650" cy="576064"/>
          </a:xfrm>
          <a:prstGeom prst="snip2Diag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/>
              <a:t>1)  bilangan positif : bilangan positif = bilangan positif</a:t>
            </a:r>
            <a:endParaRPr lang="id-ID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675068" y="4114460"/>
            <a:ext cx="6561650" cy="576064"/>
          </a:xfrm>
          <a:prstGeom prst="snip2Diag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/>
              <a:t>2) bilangan negatif : bilangan positif = bilangan negatif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93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339945" cy="4104455"/>
          </a:xfrm>
        </p:spPr>
        <p:txBody>
          <a:bodyPr>
            <a:normAutofit/>
          </a:bodyPr>
          <a:lstStyle/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  5 </a:t>
            </a:r>
            <a:r>
              <a:rPr lang="id-ID" sz="2000" b="1" dirty="0">
                <a:solidFill>
                  <a:schemeClr val="bg1"/>
                </a:solidFill>
              </a:rPr>
              <a:t>: (-5) = </a:t>
            </a:r>
            <a:r>
              <a:rPr lang="id-ID" sz="2000" b="1" dirty="0" smtClean="0">
                <a:solidFill>
                  <a:schemeClr val="bg1"/>
                </a:solidFill>
              </a:rPr>
              <a:t>-1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10 </a:t>
            </a:r>
            <a:r>
              <a:rPr lang="id-ID" sz="2000" b="1" dirty="0">
                <a:solidFill>
                  <a:schemeClr val="bg1"/>
                </a:solidFill>
              </a:rPr>
              <a:t>: (-5) = </a:t>
            </a:r>
            <a:r>
              <a:rPr lang="id-ID" sz="2000" b="1" dirty="0" smtClean="0">
                <a:solidFill>
                  <a:schemeClr val="bg1"/>
                </a:solidFill>
              </a:rPr>
              <a:t>-2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15 : (-5) </a:t>
            </a:r>
            <a:r>
              <a:rPr lang="id-ID" sz="2000" b="1" dirty="0">
                <a:solidFill>
                  <a:schemeClr val="bg1"/>
                </a:solidFill>
              </a:rPr>
              <a:t>= </a:t>
            </a:r>
            <a:r>
              <a:rPr lang="id-ID" sz="2000" b="1" dirty="0" smtClean="0">
                <a:solidFill>
                  <a:schemeClr val="bg1"/>
                </a:solidFill>
              </a:rPr>
              <a:t>-3</a:t>
            </a: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-15 </a:t>
            </a:r>
            <a:r>
              <a:rPr lang="id-ID" sz="2000" b="1" dirty="0">
                <a:solidFill>
                  <a:schemeClr val="bg1"/>
                </a:solidFill>
              </a:rPr>
              <a:t>: </a:t>
            </a:r>
            <a:r>
              <a:rPr lang="id-ID" sz="2000" b="1" dirty="0" smtClean="0">
                <a:solidFill>
                  <a:schemeClr val="bg1"/>
                </a:solidFill>
              </a:rPr>
              <a:t>(-5) </a:t>
            </a:r>
            <a:r>
              <a:rPr lang="id-ID" sz="2000" b="1" dirty="0">
                <a:solidFill>
                  <a:schemeClr val="bg1"/>
                </a:solidFill>
              </a:rPr>
              <a:t>= 3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-10 </a:t>
            </a:r>
            <a:r>
              <a:rPr lang="id-ID" sz="2000" b="1" dirty="0">
                <a:solidFill>
                  <a:schemeClr val="bg1"/>
                </a:solidFill>
              </a:rPr>
              <a:t>: </a:t>
            </a:r>
            <a:r>
              <a:rPr lang="id-ID" sz="2000" b="1" dirty="0" smtClean="0">
                <a:solidFill>
                  <a:schemeClr val="bg1"/>
                </a:solidFill>
              </a:rPr>
              <a:t>(-5) </a:t>
            </a:r>
            <a:r>
              <a:rPr lang="id-ID" sz="2000" b="1" dirty="0">
                <a:solidFill>
                  <a:schemeClr val="bg1"/>
                </a:solidFill>
              </a:rPr>
              <a:t>= 2</a:t>
            </a:r>
          </a:p>
          <a:p>
            <a:pPr marL="68263" indent="1806575">
              <a:buClr>
                <a:srgbClr val="FFC000"/>
              </a:buClr>
              <a:buNone/>
            </a:pPr>
            <a:r>
              <a:rPr lang="id-ID" sz="2000" b="1" dirty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- </a:t>
            </a:r>
            <a:r>
              <a:rPr lang="id-ID" sz="2000" b="1" dirty="0">
                <a:solidFill>
                  <a:schemeClr val="bg1"/>
                </a:solidFill>
              </a:rPr>
              <a:t>5 : </a:t>
            </a:r>
            <a:r>
              <a:rPr lang="id-ID" sz="2000" b="1" dirty="0" smtClean="0">
                <a:solidFill>
                  <a:schemeClr val="bg1"/>
                </a:solidFill>
              </a:rPr>
              <a:t>(-5) </a:t>
            </a:r>
            <a:r>
              <a:rPr lang="id-ID" sz="2000" b="1" dirty="0">
                <a:solidFill>
                  <a:schemeClr val="bg1"/>
                </a:solidFill>
              </a:rPr>
              <a:t>= 1</a:t>
            </a:r>
          </a:p>
          <a:p>
            <a:pPr marL="68263" indent="1989138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704" y="609773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8208404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702919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nip Diagonal Corner Rectangle 22"/>
          <p:cNvSpPr/>
          <p:nvPr/>
        </p:nvSpPr>
        <p:spPr>
          <a:xfrm>
            <a:off x="686468" y="910769"/>
            <a:ext cx="6561650" cy="576064"/>
          </a:xfrm>
          <a:prstGeom prst="snip2Diag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3) bilangan positif : bilangan negatif = bilangan negatif</a:t>
            </a:r>
            <a:endParaRPr lang="id-ID" dirty="0"/>
          </a:p>
        </p:txBody>
      </p:sp>
      <p:sp>
        <p:nvSpPr>
          <p:cNvPr id="24" name="Snip Diagonal Corner Rectangle 23"/>
          <p:cNvSpPr/>
          <p:nvPr/>
        </p:nvSpPr>
        <p:spPr>
          <a:xfrm>
            <a:off x="719572" y="2990076"/>
            <a:ext cx="6561650" cy="576064"/>
          </a:xfrm>
          <a:prstGeom prst="snip2Diag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 smtClean="0"/>
              <a:t>4) bilangan negatif : bilangan negatif = bilangan positif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395536" y="5234359"/>
            <a:ext cx="8451240" cy="84735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endParaRPr lang="id-ID" sz="16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id-ID" sz="1600" b="1" dirty="0" smtClean="0"/>
              <a:t>Pembagian bilangan bulat bertanda sama menghasilkan bilangan bulat positif.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id-ID" sz="1600" b="1" dirty="0" smtClean="0"/>
              <a:t>Pembagian </a:t>
            </a:r>
            <a:r>
              <a:rPr lang="id-ID" sz="1600" b="1" dirty="0"/>
              <a:t>bilangan bulat </a:t>
            </a:r>
            <a:r>
              <a:rPr lang="id-ID" sz="1600" b="1" dirty="0" smtClean="0"/>
              <a:t>berlainan tanda menghasilkan </a:t>
            </a:r>
            <a:r>
              <a:rPr lang="id-ID" sz="1600" b="1" dirty="0"/>
              <a:t>bilangan bulat </a:t>
            </a:r>
            <a:r>
              <a:rPr lang="id-ID" sz="1600" b="1" dirty="0" smtClean="0"/>
              <a:t>negatif</a:t>
            </a:r>
            <a:endParaRPr lang="id-ID" sz="1600" b="1" dirty="0"/>
          </a:p>
          <a:p>
            <a:pPr marL="285750" indent="-285750" algn="just">
              <a:buFont typeface="Arial" pitchFamily="34" charset="0"/>
              <a:buChar char="•"/>
            </a:pP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913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98155"/>
            <a:ext cx="8339945" cy="5023817"/>
          </a:xfrm>
        </p:spPr>
        <p:txBody>
          <a:bodyPr>
            <a:normAutofit/>
          </a:bodyPr>
          <a:lstStyle/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Kalian sudah mempelajari operasi hitung campuran di kelas 4.</a:t>
            </a:r>
          </a:p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Ayo, kita ingat kembali langkah-langkahnya!</a:t>
            </a: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525780" indent="-457200">
              <a:buClr>
                <a:srgbClr val="FFC000"/>
              </a:buClr>
              <a:buAutoNum type="arabicPeriod"/>
            </a:pPr>
            <a:r>
              <a:rPr lang="id-ID" sz="2000" b="1" dirty="0" smtClean="0">
                <a:solidFill>
                  <a:schemeClr val="accent6"/>
                </a:solidFill>
              </a:rPr>
              <a:t>Kerjakan operasi di dalam tanda kurung terlebih dahulu.</a:t>
            </a:r>
          </a:p>
          <a:p>
            <a:pPr marL="525780" indent="-457200">
              <a:buClr>
                <a:srgbClr val="FFC000"/>
              </a:buClr>
              <a:buAutoNum type="arabicPeriod"/>
            </a:pPr>
            <a:r>
              <a:rPr lang="id-ID" sz="2000" b="1" dirty="0" smtClean="0">
                <a:solidFill>
                  <a:schemeClr val="accent1"/>
                </a:solidFill>
              </a:rPr>
              <a:t>Setelah itu, kerjakan perkalian dan pembagian secara berurut mulai dari kiri.</a:t>
            </a:r>
          </a:p>
          <a:p>
            <a:pPr marL="525780" indent="-457200">
              <a:buClr>
                <a:srgbClr val="FFC000"/>
              </a:buClr>
              <a:buAutoNum type="arabicPeriod"/>
            </a:pPr>
            <a:r>
              <a:rPr lang="id-ID" sz="2000" b="1" dirty="0" smtClean="0">
                <a:solidFill>
                  <a:srgbClr val="99FFCC"/>
                </a:solidFill>
              </a:rPr>
              <a:t>Terakhir, kerjakan penjumlahan dan pengurangan secara berurut mulai dari kiri.</a:t>
            </a: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rgbClr val="99FFCC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263" indent="1806575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39552" y="1206857"/>
            <a:ext cx="6741670" cy="576064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5) Operasi Hitung Campuran Bilangan Bulat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704" y="609773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8208404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702919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96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09471"/>
            <a:ext cx="8339945" cy="6312502"/>
          </a:xfrm>
        </p:spPr>
        <p:txBody>
          <a:bodyPr>
            <a:normAutofit/>
          </a:bodyPr>
          <a:lstStyle/>
          <a:p>
            <a:pPr marL="68580" indent="0">
              <a:buClr>
                <a:srgbClr val="FFC000"/>
              </a:buClr>
              <a:buNone/>
            </a:pPr>
            <a:endParaRPr lang="id-ID" sz="2000" b="1" dirty="0" smtClean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Contoh:</a:t>
            </a:r>
          </a:p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1. Hitunglah 4 + (-18) x 3  : (-9) -5 !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Pembahasan :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   4 </a:t>
            </a:r>
            <a:r>
              <a:rPr lang="id-ID" sz="2000" b="1" dirty="0">
                <a:solidFill>
                  <a:schemeClr val="bg1"/>
                </a:solidFill>
              </a:rPr>
              <a:t>+ (-18) x 3  : (-9) -</a:t>
            </a:r>
            <a:r>
              <a:rPr lang="id-ID" sz="2000" b="1" dirty="0" smtClean="0">
                <a:solidFill>
                  <a:schemeClr val="bg1"/>
                </a:solidFill>
              </a:rPr>
              <a:t>5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</a:t>
            </a:r>
            <a:r>
              <a:rPr lang="id-ID" sz="2000" b="1" dirty="0" smtClean="0">
                <a:solidFill>
                  <a:srgbClr val="99FFCC"/>
                </a:solidFill>
              </a:rPr>
              <a:t>4 + (-54) : (-9) – 5</a:t>
            </a:r>
          </a:p>
          <a:p>
            <a:pPr marL="68263" indent="303213">
              <a:buClr>
                <a:srgbClr val="FFC000"/>
              </a:buClr>
              <a:buNone/>
            </a:pPr>
            <a:endParaRPr lang="id-ID" sz="2000" b="1" dirty="0" smtClean="0">
              <a:solidFill>
                <a:srgbClr val="99FFCC"/>
              </a:solidFill>
            </a:endParaRP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</a:t>
            </a:r>
            <a:r>
              <a:rPr lang="id-ID" sz="2000" b="1" dirty="0" smtClean="0">
                <a:solidFill>
                  <a:srgbClr val="99FFCC"/>
                </a:solidFill>
              </a:rPr>
              <a:t>4 + 6 – 5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</a:t>
            </a:r>
            <a:r>
              <a:rPr lang="id-ID" sz="2000" b="1" dirty="0" smtClean="0">
                <a:solidFill>
                  <a:srgbClr val="99FFCC"/>
                </a:solidFill>
              </a:rPr>
              <a:t>10 – 5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</a:t>
            </a:r>
            <a:r>
              <a:rPr lang="id-ID" sz="2000" b="1" dirty="0" smtClean="0">
                <a:solidFill>
                  <a:srgbClr val="99FFCC"/>
                </a:solidFill>
              </a:rPr>
              <a:t>5</a:t>
            </a:r>
          </a:p>
          <a:p>
            <a:pPr marL="68263" indent="303213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2. Hitunglah 20 - (4 + 8) : (-3)!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>
                <a:solidFill>
                  <a:schemeClr val="bg1"/>
                </a:solidFill>
              </a:rPr>
              <a:t>Pembahasan </a:t>
            </a:r>
            <a:r>
              <a:rPr lang="id-ID" sz="2000" b="1" dirty="0" smtClean="0">
                <a:solidFill>
                  <a:schemeClr val="bg1"/>
                </a:solidFill>
              </a:rPr>
              <a:t>:</a:t>
            </a:r>
          </a:p>
          <a:p>
            <a:pPr marL="68263" indent="560388">
              <a:buClr>
                <a:srgbClr val="FFC000"/>
              </a:buClr>
              <a:buNone/>
            </a:pPr>
            <a:r>
              <a:rPr lang="id-ID" sz="2000" b="1" dirty="0">
                <a:solidFill>
                  <a:schemeClr val="bg1"/>
                </a:solidFill>
              </a:rPr>
              <a:t>20 - (4 + 8) : (-</a:t>
            </a:r>
            <a:r>
              <a:rPr lang="id-ID" sz="2000" b="1" dirty="0" smtClean="0">
                <a:solidFill>
                  <a:schemeClr val="bg1"/>
                </a:solidFill>
              </a:rPr>
              <a:t>3)		</a:t>
            </a:r>
            <a:r>
              <a:rPr lang="id-ID" sz="1700" b="1" dirty="0" smtClean="0">
                <a:solidFill>
                  <a:schemeClr val="bg1"/>
                </a:solidFill>
              </a:rPr>
              <a:t>Kerjakan operasi dalam terlebih dahulu.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 20 – (12) : (-3)		</a:t>
            </a:r>
            <a:r>
              <a:rPr lang="id-ID" sz="1700" b="1" dirty="0" smtClean="0">
                <a:solidFill>
                  <a:schemeClr val="bg1"/>
                </a:solidFill>
              </a:rPr>
              <a:t>Operasi pembagian dikerjakan kemudian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20 – (-4)			</a:t>
            </a:r>
            <a:r>
              <a:rPr lang="id-ID" sz="1700" b="1" dirty="0" smtClean="0">
                <a:solidFill>
                  <a:schemeClr val="bg1"/>
                </a:solidFill>
              </a:rPr>
              <a:t>Operasi pengurangan dikerjakan terakhir</a:t>
            </a:r>
          </a:p>
          <a:p>
            <a:pPr marL="68263" indent="303213">
              <a:buClr>
                <a:srgbClr val="FFC000"/>
              </a:buClr>
              <a:buNone/>
            </a:pPr>
            <a:r>
              <a:rPr lang="id-ID" sz="2000" b="1" dirty="0" smtClean="0">
                <a:solidFill>
                  <a:schemeClr val="bg1"/>
                </a:solidFill>
              </a:rPr>
              <a:t>= 24</a:t>
            </a:r>
            <a:endParaRPr lang="id-ID" sz="2000" b="1" dirty="0">
              <a:solidFill>
                <a:schemeClr val="bg1"/>
              </a:solidFill>
            </a:endParaRPr>
          </a:p>
          <a:p>
            <a:pPr marL="68580" indent="0">
              <a:buClr>
                <a:srgbClr val="FFC000"/>
              </a:buClr>
              <a:buNone/>
            </a:pP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14" y="209470"/>
            <a:ext cx="24925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4500" indent="-444500"/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A.  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Operasi Hitung </a:t>
            </a:r>
          </a:p>
          <a:p>
            <a:pPr marL="444500" indent="984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Bilangan Bulat</a:t>
            </a:r>
            <a:endParaRPr lang="id-ID" b="1" dirty="0">
              <a:solidFill>
                <a:schemeClr val="bg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6" name="Picture 2" descr="I:\VistaIcons\Yuuminco_Icon_Pack\PNG\Compu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704" y="609773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eft Arrow 17">
            <a:hlinkClick r:id="rId5" action="ppaction://hlinksldjump"/>
          </p:cNvPr>
          <p:cNvSpPr/>
          <p:nvPr/>
        </p:nvSpPr>
        <p:spPr>
          <a:xfrm>
            <a:off x="7029194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4347745" y="1745407"/>
            <a:ext cx="4364715" cy="720080"/>
          </a:xfrm>
          <a:prstGeom prst="rect">
            <a:avLst/>
          </a:prstGeom>
          <a:ln w="76200">
            <a:solidFill>
              <a:srgbClr val="99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1400" dirty="0" smtClean="0"/>
              <a:t>Tidak terdapat operasi di dalam tanda kurung maka kerjakan operasi perkalian dan pembagian secara berurut mulai dari kiri.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667059" y="2887894"/>
            <a:ext cx="4364715" cy="720080"/>
          </a:xfrm>
          <a:prstGeom prst="rect">
            <a:avLst/>
          </a:prstGeom>
          <a:ln w="76200">
            <a:solidFill>
              <a:srgbClr val="99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1400" dirty="0" smtClean="0"/>
              <a:t>Operasi penjumlahan dan pengurangan dikerjakan secara berurut mulai dari kiri.</a:t>
            </a:r>
            <a:endParaRPr lang="id-ID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3768" y="2938417"/>
            <a:ext cx="864096" cy="0"/>
          </a:xfrm>
          <a:prstGeom prst="straightConnector1">
            <a:avLst/>
          </a:prstGeom>
          <a:ln>
            <a:solidFill>
              <a:srgbClr val="99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07904" y="1844824"/>
            <a:ext cx="432048" cy="0"/>
          </a:xfrm>
          <a:prstGeom prst="straightConnector1">
            <a:avLst/>
          </a:prstGeom>
          <a:ln>
            <a:solidFill>
              <a:srgbClr val="99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5896" y="5157192"/>
            <a:ext cx="432048" cy="0"/>
          </a:xfrm>
          <a:prstGeom prst="straightConnector1">
            <a:avLst/>
          </a:prstGeom>
          <a:ln>
            <a:solidFill>
              <a:srgbClr val="99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35896" y="5517232"/>
            <a:ext cx="432048" cy="0"/>
          </a:xfrm>
          <a:prstGeom prst="straightConnector1">
            <a:avLst/>
          </a:prstGeom>
          <a:ln>
            <a:solidFill>
              <a:srgbClr val="99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35896" y="5877272"/>
            <a:ext cx="432048" cy="0"/>
          </a:xfrm>
          <a:prstGeom prst="straightConnector1">
            <a:avLst/>
          </a:prstGeom>
          <a:ln>
            <a:solidFill>
              <a:srgbClr val="99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sena's univ\Semester 3\Program Komputer\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504">
            <a:off x="4837380" y="2799943"/>
            <a:ext cx="3033843" cy="23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sena's univ\Semester 3\Program Komputer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32" y="244144"/>
            <a:ext cx="1302816" cy="1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VistaIcons\Yuuminco_Icon_Pack\PNG\Computer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67705"/>
            <a:ext cx="7960968" cy="398010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a. </a:t>
            </a:r>
            <a:r>
              <a:rPr lang="id-ID" sz="1800" dirty="0" smtClean="0">
                <a:solidFill>
                  <a:schemeClr val="bg1"/>
                </a:solidFill>
              </a:rPr>
              <a:t>Sifat </a:t>
            </a:r>
            <a:r>
              <a:rPr lang="id-ID" sz="1800" dirty="0">
                <a:solidFill>
                  <a:schemeClr val="bg1"/>
                </a:solidFill>
              </a:rPr>
              <a:t>komutatif pada Penjumlahan</a:t>
            </a:r>
          </a:p>
          <a:p>
            <a:pPr marL="514350" indent="-514350">
              <a:buAutoNum type="alphaLcPeriod"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id-ID" dirty="0" smtClean="0">
                <a:solidFill>
                  <a:schemeClr val="bg1"/>
                </a:solidFill>
              </a:rPr>
              <a:t>b. </a:t>
            </a:r>
            <a:r>
              <a:rPr lang="id-ID" sz="1800" dirty="0" smtClean="0">
                <a:solidFill>
                  <a:schemeClr val="bg1"/>
                </a:solidFill>
              </a:rPr>
              <a:t>Sifat </a:t>
            </a:r>
            <a:r>
              <a:rPr lang="id-ID" sz="1800" dirty="0">
                <a:solidFill>
                  <a:schemeClr val="bg1"/>
                </a:solidFill>
              </a:rPr>
              <a:t>komutatif pada </a:t>
            </a:r>
            <a:r>
              <a:rPr lang="id-ID" sz="1800" dirty="0" smtClean="0">
                <a:solidFill>
                  <a:schemeClr val="bg1"/>
                </a:solidFill>
              </a:rPr>
              <a:t>perkalian</a:t>
            </a: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678" y="29643"/>
            <a:ext cx="34993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B.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Sifat-sifat </a:t>
            </a:r>
            <a:r>
              <a:rPr lang="id-ID" b="1" dirty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Pengerjaan </a:t>
            </a:r>
            <a:endParaRPr lang="id-ID" b="1" dirty="0" smtClean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  <a:p>
            <a:pPr marL="347663" indent="-857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Hitung </a:t>
            </a:r>
            <a:r>
              <a:rPr lang="id-ID" b="1" dirty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pada Bilangan Bulat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2395569"/>
            <a:ext cx="2448272" cy="64851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a + b = b + a</a:t>
            </a:r>
            <a:endParaRPr lang="id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115616" y="4539650"/>
            <a:ext cx="2580456" cy="73533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a x b = b x a</a:t>
            </a:r>
            <a:endParaRPr lang="id-ID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76565" y="2597223"/>
            <a:ext cx="2829746" cy="2244191"/>
            <a:chOff x="5796137" y="2624968"/>
            <a:chExt cx="2829746" cy="2244191"/>
          </a:xfrm>
        </p:grpSpPr>
        <p:pic>
          <p:nvPicPr>
            <p:cNvPr id="3074" name="Picture 2" descr="D:\Tsena's univ\wallpaper\frame\3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7" y="2624968"/>
              <a:ext cx="2829746" cy="224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6107342" y="2981993"/>
              <a:ext cx="2107996" cy="15054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accent1"/>
                  </a:solidFill>
                </a:rPr>
                <a:t>Catatan:</a:t>
              </a:r>
            </a:p>
            <a:p>
              <a:pPr algn="ctr"/>
              <a:r>
                <a:rPr lang="id-ID" sz="1600" b="1" dirty="0" smtClean="0"/>
                <a:t>Dengan a dan b sembarang bilangan bulat. </a:t>
              </a:r>
              <a:endParaRPr lang="id-ID" sz="1600" b="1" dirty="0"/>
            </a:p>
          </p:txBody>
        </p:sp>
      </p:grpSp>
      <p:sp>
        <p:nvSpPr>
          <p:cNvPr id="14" name="Flowchart: Manual Input 13"/>
          <p:cNvSpPr/>
          <p:nvPr/>
        </p:nvSpPr>
        <p:spPr>
          <a:xfrm>
            <a:off x="611560" y="836712"/>
            <a:ext cx="4608512" cy="792088"/>
          </a:xfrm>
          <a:prstGeom prst="flowChartManualInpu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1. Sifat Komutatif (Pertukaran)</a:t>
            </a:r>
            <a:endParaRPr lang="id-ID" sz="2000" b="1" dirty="0"/>
          </a:p>
        </p:txBody>
      </p:sp>
      <p:pic>
        <p:nvPicPr>
          <p:cNvPr id="12" name="Picture 2" descr="I:\VistaIcons\Yuuminco_Icon_Pack\PNG\Computer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>
            <a:hlinkClick r:id="rId7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5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472" y="17052"/>
            <a:ext cx="2463141" cy="5486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400" b="1" dirty="0" smtClean="0"/>
              <a:t>Contoh Soal 1: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1"/>
            <a:ext cx="7920880" cy="13381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7663" indent="-279400" algn="just">
              <a:buNone/>
            </a:pPr>
            <a:r>
              <a:rPr lang="id-ID" sz="1800" dirty="0" smtClean="0"/>
              <a:t>1. Andi </a:t>
            </a:r>
            <a:r>
              <a:rPr lang="id-ID" sz="1800" dirty="0"/>
              <a:t>mempunyai  5 kelereng berwarna merah dan 3 kelereng berwarna hitam. Budi mempunyai 3 kelereng berwarna merah dan 5 kelereng berwarna hitam. Samakah jumlah kelereng yang dimiliki Andi dan Budi ?</a:t>
            </a:r>
            <a:r>
              <a:rPr lang="id-ID" sz="1800" dirty="0" smtClean="0"/>
              <a:t> </a:t>
            </a:r>
            <a:endParaRPr lang="id-ID" sz="1800" dirty="0"/>
          </a:p>
        </p:txBody>
      </p:sp>
      <p:sp>
        <p:nvSpPr>
          <p:cNvPr id="4" name="Rectangle 3"/>
          <p:cNvSpPr/>
          <p:nvPr/>
        </p:nvSpPr>
        <p:spPr>
          <a:xfrm>
            <a:off x="488650" y="3169202"/>
            <a:ext cx="3726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Perhatikan </a:t>
            </a:r>
            <a:r>
              <a:rPr lang="id-ID" dirty="0">
                <a:solidFill>
                  <a:schemeClr val="bg1"/>
                </a:solidFill>
              </a:rPr>
              <a:t>gambar disamping.</a:t>
            </a:r>
          </a:p>
          <a:p>
            <a:pPr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dirty="0">
              <a:solidFill>
                <a:schemeClr val="bg1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Ternyata jumlah kelereng Andi sama dengan jumah kelereng </a:t>
            </a:r>
            <a:r>
              <a:rPr lang="id-ID" dirty="0">
                <a:solidFill>
                  <a:schemeClr val="bg1"/>
                </a:solidFill>
              </a:rPr>
              <a:t>Budi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id-ID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b="1" dirty="0" smtClean="0">
                <a:solidFill>
                  <a:schemeClr val="bg1"/>
                </a:solidFill>
              </a:rPr>
              <a:t>Jadi</a:t>
            </a:r>
            <a:r>
              <a:rPr lang="id-ID" b="1" dirty="0">
                <a:solidFill>
                  <a:schemeClr val="bg1"/>
                </a:solidFill>
              </a:rPr>
              <a:t>, 5 + 3 = 3 + 5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83568" y="2473915"/>
            <a:ext cx="2160240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Pembahasan :</a:t>
            </a:r>
            <a:endParaRPr lang="id-ID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194649" y="2466114"/>
            <a:ext cx="4429155" cy="3403358"/>
            <a:chOff x="4214810" y="2761946"/>
            <a:chExt cx="4429155" cy="3403358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>
            <a:xfrm>
              <a:off x="4214810" y="2761946"/>
              <a:ext cx="4429155" cy="3403358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id-ID" sz="1800" b="1" dirty="0" smtClean="0"/>
                <a:t>Kelereng andi</a:t>
              </a:r>
            </a:p>
            <a:p>
              <a:pPr>
                <a:buFont typeface="Wingdings 2" pitchFamily="18" charset="2"/>
                <a:buNone/>
              </a:pPr>
              <a:endParaRPr lang="id-ID" dirty="0" smtClean="0"/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		     +	         =</a:t>
              </a:r>
            </a:p>
            <a:p>
              <a:pPr>
                <a:buFont typeface="Wingdings 2" pitchFamily="18" charset="2"/>
                <a:buNone/>
              </a:pPr>
              <a:endParaRPr lang="id-ID" dirty="0" smtClean="0"/>
            </a:p>
            <a:p>
              <a:pPr>
                <a:buFont typeface="Wingdings 2" pitchFamily="18" charset="2"/>
                <a:buNone/>
              </a:pPr>
              <a:r>
                <a:rPr lang="id-ID" sz="1800" b="1" dirty="0" smtClean="0"/>
                <a:t>Kelereng Budi </a:t>
              </a:r>
            </a:p>
            <a:p>
              <a:pPr>
                <a:buFont typeface="Wingdings 2" pitchFamily="18" charset="2"/>
                <a:buNone/>
              </a:pPr>
              <a:endParaRPr lang="id-ID" dirty="0" smtClean="0"/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		   +	 	 = </a:t>
              </a:r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  </a:t>
              </a:r>
              <a:endParaRPr lang="id-ID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316426" y="3174579"/>
              <a:ext cx="4246756" cy="2766330"/>
              <a:chOff x="4316426" y="3174579"/>
              <a:chExt cx="4246756" cy="276633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345785" y="3174579"/>
                <a:ext cx="1214446" cy="857256"/>
                <a:chOff x="3500430" y="2857496"/>
                <a:chExt cx="1214446" cy="857256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500430" y="2857496"/>
                  <a:ext cx="1214446" cy="85725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643306" y="3000372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929058" y="3000372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214810" y="3000372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857620" y="3357562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214810" y="3357562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956792" y="3219492"/>
                <a:ext cx="857256" cy="857256"/>
                <a:chOff x="5072066" y="2857496"/>
                <a:chExt cx="857256" cy="857256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5072066" y="2857496"/>
                  <a:ext cx="857256" cy="85725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429256" y="3357562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214942" y="3000372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572132" y="3000372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316426" y="4822041"/>
                <a:ext cx="1071570" cy="1071570"/>
                <a:chOff x="3428992" y="4429132"/>
                <a:chExt cx="1071570" cy="107157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3428992" y="4429132"/>
                  <a:ext cx="1071570" cy="107157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857620" y="5143512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000496" y="4714884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571868" y="4714884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739849" y="4726463"/>
                <a:ext cx="1285884" cy="1214446"/>
                <a:chOff x="4857752" y="4357694"/>
                <a:chExt cx="1285884" cy="1214446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857752" y="4357694"/>
                  <a:ext cx="1285884" cy="121444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72132" y="5000636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214942" y="5000636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643570" y="4643446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5357818" y="4643446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072066" y="4643446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371755" y="4583587"/>
                <a:ext cx="1191427" cy="1285884"/>
                <a:chOff x="7093771" y="4117539"/>
                <a:chExt cx="2071702" cy="1285884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7093771" y="4117539"/>
                  <a:ext cx="2071702" cy="128588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797273" y="4572008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8154463" y="4857760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8154463" y="4572008"/>
                  <a:ext cx="214314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520359" y="4857760"/>
                  <a:ext cx="214313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8520359" y="4557539"/>
                  <a:ext cx="214313" cy="21431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440083" y="4857760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440083" y="4572008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797273" y="4857760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13519" y="3174579"/>
                <a:ext cx="1346272" cy="857256"/>
                <a:chOff x="6223337" y="1387690"/>
                <a:chExt cx="1857388" cy="857256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6223337" y="1387690"/>
                  <a:ext cx="1857388" cy="857256"/>
                  <a:chOff x="6286512" y="2857496"/>
                  <a:chExt cx="1857388" cy="857256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6286512" y="2857496"/>
                    <a:ext cx="1857388" cy="857256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500826" y="3357562"/>
                    <a:ext cx="214314" cy="21431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6500826" y="3000372"/>
                    <a:ext cx="214314" cy="21431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6858016" y="3000372"/>
                    <a:ext cx="214314" cy="21431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215206" y="3357562"/>
                    <a:ext cx="214314" cy="214314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7215206" y="3000372"/>
                    <a:ext cx="214314" cy="21431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7572396" y="3357562"/>
                    <a:ext cx="214314" cy="214314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7572396" y="3000372"/>
                    <a:ext cx="214314" cy="214314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sp>
              <p:nvSpPr>
                <p:cNvPr id="66" name="Oval 65"/>
                <p:cNvSpPr/>
                <p:nvPr/>
              </p:nvSpPr>
              <p:spPr>
                <a:xfrm>
                  <a:off x="6804249" y="1887756"/>
                  <a:ext cx="19664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</p:grpSp>
      <p:pic>
        <p:nvPicPr>
          <p:cNvPr id="55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ight Arrow 55">
            <a:hlinkClick r:id="rId6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Left Arrow 56">
            <a:hlinkClick r:id="rId7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63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69" y="-4213"/>
            <a:ext cx="2448272" cy="5486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400" b="1" dirty="0" smtClean="0"/>
              <a:t>Contoh Soal  2: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15841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7663" indent="-279400" algn="just">
              <a:buNone/>
            </a:pPr>
            <a:r>
              <a:rPr lang="id-ID" sz="1800" dirty="0" smtClean="0"/>
              <a:t>2. Jumlah </a:t>
            </a:r>
            <a:r>
              <a:rPr lang="id-ID" sz="1800" dirty="0"/>
              <a:t>kelereng </a:t>
            </a:r>
            <a:r>
              <a:rPr lang="id-ID" sz="1800" dirty="0" smtClean="0"/>
              <a:t>Doni </a:t>
            </a:r>
            <a:r>
              <a:rPr lang="id-ID" sz="1800" dirty="0"/>
              <a:t>dan </a:t>
            </a:r>
            <a:r>
              <a:rPr lang="id-ID" sz="1800" dirty="0" smtClean="0"/>
              <a:t>Ari sama</a:t>
            </a:r>
            <a:r>
              <a:rPr lang="id-ID" sz="1800" dirty="0"/>
              <a:t>, yaitu 8 butir. Kelereng </a:t>
            </a:r>
            <a:r>
              <a:rPr lang="id-ID" sz="1800" dirty="0" smtClean="0"/>
              <a:t>Doni dimasukkan </a:t>
            </a:r>
            <a:r>
              <a:rPr lang="id-ID" sz="1800" dirty="0"/>
              <a:t>ke empat kantong plastik. Setiap kantong berisi 2 </a:t>
            </a:r>
            <a:r>
              <a:rPr lang="id-ID" sz="1800" dirty="0" smtClean="0"/>
              <a:t>butir. Kelereng Ari </a:t>
            </a:r>
            <a:r>
              <a:rPr lang="id-ID" sz="1800" dirty="0"/>
              <a:t>dimasukkan ke dua kantong plastik. Setiap kantong berisi 4 butir. Samakah jumlah kelereng yang dimiliki </a:t>
            </a:r>
            <a:r>
              <a:rPr lang="id-ID" sz="1800" dirty="0" smtClean="0"/>
              <a:t>Doni dan Ari? </a:t>
            </a:r>
            <a:endParaRPr lang="id-ID" sz="1800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83568" y="2423332"/>
            <a:ext cx="2160240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Pembahasan :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652580" y="5434006"/>
            <a:ext cx="795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 </a:t>
            </a:r>
            <a:r>
              <a:rPr lang="id-ID" dirty="0" smtClean="0">
                <a:solidFill>
                  <a:schemeClr val="bg1"/>
                </a:solidFill>
              </a:rPr>
              <a:t>Ternyata </a:t>
            </a:r>
            <a:r>
              <a:rPr lang="id-ID" dirty="0">
                <a:solidFill>
                  <a:schemeClr val="bg1"/>
                </a:solidFill>
              </a:rPr>
              <a:t>jumlah kelereng </a:t>
            </a:r>
            <a:r>
              <a:rPr lang="id-ID" dirty="0" smtClean="0">
                <a:solidFill>
                  <a:schemeClr val="bg1"/>
                </a:solidFill>
              </a:rPr>
              <a:t>Doni sama </a:t>
            </a:r>
            <a:r>
              <a:rPr lang="id-ID" dirty="0">
                <a:solidFill>
                  <a:schemeClr val="bg1"/>
                </a:solidFill>
              </a:rPr>
              <a:t>dengan jumah kelereng </a:t>
            </a:r>
            <a:r>
              <a:rPr lang="id-ID" dirty="0" smtClean="0">
                <a:solidFill>
                  <a:schemeClr val="bg1"/>
                </a:solidFill>
              </a:rPr>
              <a:t>Ari</a:t>
            </a:r>
            <a:r>
              <a:rPr lang="id-ID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id-ID" b="1" dirty="0" smtClean="0">
                <a:solidFill>
                  <a:schemeClr val="bg1"/>
                </a:solidFill>
              </a:rPr>
              <a:t> Jadi </a:t>
            </a:r>
            <a:r>
              <a:rPr lang="id-ID" b="1" dirty="0">
                <a:solidFill>
                  <a:schemeClr val="bg1"/>
                </a:solidFill>
              </a:rPr>
              <a:t>, 4 x 2 = 2 x 4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44728" y="3120155"/>
            <a:ext cx="3898025" cy="2308324"/>
            <a:chOff x="510432" y="3156275"/>
            <a:chExt cx="3898025" cy="2308324"/>
          </a:xfrm>
        </p:grpSpPr>
        <p:sp>
          <p:nvSpPr>
            <p:cNvPr id="6" name="Rectangle 5"/>
            <p:cNvSpPr/>
            <p:nvPr/>
          </p:nvSpPr>
          <p:spPr>
            <a:xfrm>
              <a:off x="510432" y="3156275"/>
              <a:ext cx="3898025" cy="2308324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d-ID" b="1" dirty="0"/>
                <a:t>Kelereng </a:t>
              </a:r>
              <a:r>
                <a:rPr lang="id-ID" b="1" dirty="0" smtClean="0"/>
                <a:t>Doni :</a:t>
              </a:r>
            </a:p>
            <a:p>
              <a:pPr>
                <a:buNone/>
              </a:pPr>
              <a:endParaRPr lang="id-ID" b="1" dirty="0" smtClean="0"/>
            </a:p>
            <a:p>
              <a:pPr>
                <a:buNone/>
              </a:pPr>
              <a:endParaRPr lang="id-ID" b="1" dirty="0"/>
            </a:p>
            <a:p>
              <a:pPr>
                <a:buNone/>
              </a:pPr>
              <a:r>
                <a:rPr lang="id-ID" dirty="0" smtClean="0"/>
                <a:t>            +              +</a:t>
              </a:r>
              <a:r>
                <a:rPr lang="id-ID" dirty="0"/>
                <a:t>	</a:t>
              </a:r>
              <a:r>
                <a:rPr lang="id-ID" dirty="0" smtClean="0"/>
                <a:t>+</a:t>
              </a:r>
            </a:p>
            <a:p>
              <a:pPr>
                <a:buNone/>
              </a:pPr>
              <a:endParaRPr lang="id-ID" dirty="0" smtClean="0"/>
            </a:p>
            <a:p>
              <a:pPr>
                <a:buNone/>
              </a:pPr>
              <a:r>
                <a:rPr lang="id-ID" dirty="0" smtClean="0"/>
                <a:t>=    2    </a:t>
              </a:r>
              <a:r>
                <a:rPr lang="id-ID" dirty="0"/>
                <a:t>+     2     +     2     +   2</a:t>
              </a:r>
            </a:p>
            <a:p>
              <a:pPr>
                <a:buNone/>
              </a:pPr>
              <a:r>
                <a:rPr lang="id-ID" dirty="0"/>
                <a:t>= 4 x 2 </a:t>
              </a:r>
              <a:endParaRPr lang="id-ID" dirty="0" smtClean="0"/>
            </a:p>
            <a:p>
              <a:pPr>
                <a:buNone/>
              </a:pPr>
              <a:r>
                <a:rPr lang="id-ID" dirty="0" smtClean="0"/>
                <a:t>= 8</a:t>
              </a:r>
              <a:endParaRPr lang="id-ID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47849" y="3814748"/>
              <a:ext cx="642942" cy="500066"/>
              <a:chOff x="4714876" y="3000372"/>
              <a:chExt cx="642942" cy="50006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714876" y="3000372"/>
                <a:ext cx="642942" cy="500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857752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2066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20812" y="3772149"/>
              <a:ext cx="642942" cy="500066"/>
              <a:chOff x="4714876" y="3000372"/>
              <a:chExt cx="642942" cy="50006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14876" y="3000372"/>
                <a:ext cx="642942" cy="500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857752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72066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76485" y="3816850"/>
              <a:ext cx="642942" cy="500066"/>
              <a:chOff x="4714876" y="3000372"/>
              <a:chExt cx="642942" cy="50006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714876" y="3000372"/>
                <a:ext cx="642942" cy="500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857752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72066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63888" y="3772149"/>
              <a:ext cx="642942" cy="500066"/>
              <a:chOff x="4714876" y="3000372"/>
              <a:chExt cx="642942" cy="50006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14876" y="3000372"/>
                <a:ext cx="642942" cy="500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57752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072066" y="3143248"/>
                <a:ext cx="142876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220073" y="3124532"/>
            <a:ext cx="3168351" cy="2308324"/>
            <a:chOff x="5220073" y="3325607"/>
            <a:chExt cx="3168351" cy="2308324"/>
          </a:xfrm>
        </p:grpSpPr>
        <p:sp>
          <p:nvSpPr>
            <p:cNvPr id="36" name="Rectangle 35"/>
            <p:cNvSpPr/>
            <p:nvPr/>
          </p:nvSpPr>
          <p:spPr>
            <a:xfrm>
              <a:off x="5220073" y="3325607"/>
              <a:ext cx="3168351" cy="2308324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d-ID" b="1" dirty="0"/>
                <a:t>Kelereng </a:t>
              </a:r>
              <a:r>
                <a:rPr lang="id-ID" b="1" dirty="0" smtClean="0"/>
                <a:t>Ari</a:t>
              </a:r>
              <a:endParaRPr lang="id-ID" b="1" dirty="0"/>
            </a:p>
            <a:p>
              <a:pPr>
                <a:buNone/>
              </a:pPr>
              <a:endParaRPr lang="id-ID" b="1" dirty="0"/>
            </a:p>
            <a:p>
              <a:pPr>
                <a:buNone/>
              </a:pPr>
              <a:r>
                <a:rPr lang="id-ID" b="1" dirty="0" smtClean="0"/>
                <a:t>                  </a:t>
              </a:r>
            </a:p>
            <a:p>
              <a:pPr>
                <a:buNone/>
              </a:pPr>
              <a:r>
                <a:rPr lang="id-ID" b="1" dirty="0"/>
                <a:t> </a:t>
              </a:r>
              <a:r>
                <a:rPr lang="id-ID" b="1" dirty="0" smtClean="0"/>
                <a:t>                </a:t>
              </a:r>
              <a:r>
                <a:rPr lang="id-ID" dirty="0" smtClean="0"/>
                <a:t>+</a:t>
              </a:r>
              <a:r>
                <a:rPr lang="id-ID" b="1" dirty="0" smtClean="0"/>
                <a:t>  </a:t>
              </a:r>
              <a:r>
                <a:rPr lang="id-ID" b="1" dirty="0"/>
                <a:t>	      </a:t>
              </a:r>
              <a:endParaRPr lang="id-ID" b="1" dirty="0" smtClean="0"/>
            </a:p>
            <a:p>
              <a:pPr>
                <a:buNone/>
              </a:pPr>
              <a:endParaRPr lang="id-ID" dirty="0" smtClean="0"/>
            </a:p>
            <a:p>
              <a:pPr>
                <a:buNone/>
              </a:pPr>
              <a:r>
                <a:rPr lang="id-ID" dirty="0" smtClean="0"/>
                <a:t>= </a:t>
              </a:r>
              <a:r>
                <a:rPr lang="id-ID" dirty="0"/>
                <a:t>4 + </a:t>
              </a:r>
              <a:r>
                <a:rPr lang="id-ID" dirty="0" smtClean="0"/>
                <a:t>4</a:t>
              </a:r>
              <a:r>
                <a:rPr lang="id-ID" dirty="0"/>
                <a:t>		     </a:t>
              </a:r>
              <a:endParaRPr lang="id-ID" dirty="0" smtClean="0"/>
            </a:p>
            <a:p>
              <a:pPr>
                <a:buNone/>
              </a:pPr>
              <a:r>
                <a:rPr lang="id-ID" dirty="0" smtClean="0"/>
                <a:t>= </a:t>
              </a:r>
              <a:r>
                <a:rPr lang="id-ID" dirty="0"/>
                <a:t>2 x </a:t>
              </a:r>
              <a:r>
                <a:rPr lang="id-ID" dirty="0" smtClean="0"/>
                <a:t>4</a:t>
              </a:r>
              <a:r>
                <a:rPr lang="id-ID" dirty="0"/>
                <a:t>		     </a:t>
              </a:r>
              <a:endParaRPr lang="id-ID" dirty="0" smtClean="0"/>
            </a:p>
            <a:p>
              <a:pPr>
                <a:buNone/>
              </a:pPr>
              <a:r>
                <a:rPr lang="id-ID" dirty="0" smtClean="0"/>
                <a:t>= </a:t>
              </a:r>
              <a:r>
                <a:rPr lang="id-ID" dirty="0"/>
                <a:t>8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629073" y="3752826"/>
              <a:ext cx="857256" cy="928694"/>
              <a:chOff x="4643438" y="4786322"/>
              <a:chExt cx="857256" cy="92869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43438" y="4786322"/>
                <a:ext cx="857256" cy="928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786314" y="4929198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72066" y="4929198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786314" y="5300682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072066" y="5300682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463289" y="3752826"/>
              <a:ext cx="857256" cy="928694"/>
              <a:chOff x="4643438" y="4786322"/>
              <a:chExt cx="857256" cy="92869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43438" y="4786322"/>
                <a:ext cx="857256" cy="928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86314" y="4929198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72066" y="4929198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86314" y="5300682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072066" y="5300682"/>
                <a:ext cx="214314" cy="271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pic>
        <p:nvPicPr>
          <p:cNvPr id="39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>
            <a:hlinkClick r:id="rId6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Left Arrow 40">
            <a:hlinkClick r:id="rId7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17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960968" cy="398010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a. </a:t>
            </a:r>
            <a:r>
              <a:rPr lang="id-ID" sz="1800" dirty="0" smtClean="0">
                <a:solidFill>
                  <a:schemeClr val="bg1"/>
                </a:solidFill>
              </a:rPr>
              <a:t>Sifat asosiatif </a:t>
            </a:r>
            <a:r>
              <a:rPr lang="id-ID" sz="1800" dirty="0">
                <a:solidFill>
                  <a:schemeClr val="bg1"/>
                </a:solidFill>
              </a:rPr>
              <a:t>pada Penjumlahan</a:t>
            </a:r>
          </a:p>
          <a:p>
            <a:pPr marL="514350" indent="-514350">
              <a:buAutoNum type="alphaLcPeriod"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id-ID" dirty="0" smtClean="0">
                <a:solidFill>
                  <a:schemeClr val="bg1"/>
                </a:solidFill>
              </a:rPr>
              <a:t>b. </a:t>
            </a:r>
            <a:r>
              <a:rPr lang="id-ID" sz="1800" dirty="0" smtClean="0">
                <a:solidFill>
                  <a:schemeClr val="bg1"/>
                </a:solidFill>
              </a:rPr>
              <a:t>Sifat asosiatif </a:t>
            </a:r>
            <a:r>
              <a:rPr lang="id-ID" sz="1800" dirty="0">
                <a:solidFill>
                  <a:schemeClr val="bg1"/>
                </a:solidFill>
              </a:rPr>
              <a:t>pada </a:t>
            </a:r>
            <a:r>
              <a:rPr lang="id-ID" sz="1800" dirty="0" smtClean="0">
                <a:solidFill>
                  <a:schemeClr val="bg1"/>
                </a:solidFill>
              </a:rPr>
              <a:t>perkalian</a:t>
            </a: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id-ID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5437" y="29643"/>
            <a:ext cx="34993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B.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Sifat-sifat </a:t>
            </a:r>
            <a:r>
              <a:rPr lang="id-ID" b="1" dirty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Pengerjaan </a:t>
            </a:r>
            <a:endParaRPr lang="id-ID" b="1" dirty="0" smtClean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  <a:p>
            <a:pPr marL="347663" indent="-857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Hitung </a:t>
            </a:r>
            <a:r>
              <a:rPr lang="id-ID" b="1" dirty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pada Bilangan Bulat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87770" y="2635176"/>
            <a:ext cx="2829746" cy="2244191"/>
            <a:chOff x="5796137" y="2624968"/>
            <a:chExt cx="2829746" cy="2244191"/>
          </a:xfrm>
        </p:grpSpPr>
        <p:pic>
          <p:nvPicPr>
            <p:cNvPr id="3074" name="Picture 2" descr="D:\Tsena's univ\wallpaper\frame\3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7" y="2624968"/>
              <a:ext cx="2829746" cy="224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6107342" y="2981993"/>
              <a:ext cx="2107996" cy="15054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accent1"/>
                  </a:solidFill>
                </a:rPr>
                <a:t>Catatan:</a:t>
              </a:r>
            </a:p>
            <a:p>
              <a:pPr algn="ctr"/>
              <a:r>
                <a:rPr lang="id-ID" sz="1600" b="1" dirty="0" smtClean="0"/>
                <a:t>Dengan a dan b sembarang bilangan bulat. </a:t>
              </a:r>
              <a:endParaRPr lang="id-ID" sz="1600" b="1" dirty="0"/>
            </a:p>
          </p:txBody>
        </p:sp>
      </p:grpSp>
      <p:sp>
        <p:nvSpPr>
          <p:cNvPr id="14" name="Flowchart: Manual Input 13"/>
          <p:cNvSpPr/>
          <p:nvPr/>
        </p:nvSpPr>
        <p:spPr>
          <a:xfrm>
            <a:off x="611560" y="836712"/>
            <a:ext cx="4608512" cy="792088"/>
          </a:xfrm>
          <a:prstGeom prst="flowChartManualInpu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2. Sifat Asosiatif (Pengelompokan)</a:t>
            </a:r>
            <a:endParaRPr lang="id-ID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979171" y="2413287"/>
            <a:ext cx="3873290" cy="70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(</a:t>
            </a:r>
            <a:r>
              <a:rPr lang="id-ID" sz="2400" b="1" dirty="0" smtClean="0"/>
              <a:t>a + b) + c = a + (b + c) </a:t>
            </a:r>
            <a:endParaRPr lang="id-ID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9171" y="4642219"/>
            <a:ext cx="3873290" cy="65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(a x b) x c = a x (b x c)</a:t>
            </a:r>
            <a:endParaRPr lang="id-ID" sz="2400" b="1" dirty="0"/>
          </a:p>
        </p:txBody>
      </p:sp>
      <p:pic>
        <p:nvPicPr>
          <p:cNvPr id="13" name="Picture 2" descr="I:\VistaIcons\Yuuminco_Icon_Pack\PNG\Computer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Left Arrow 15">
            <a:hlinkClick r:id="rId8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11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30751C6-3660-4109-9B1B-C1A3C5C52AD5}" type="slidenum">
              <a:rPr lang="en-US" b="0">
                <a:solidFill>
                  <a:schemeClr val="tx1"/>
                </a:solidFill>
              </a:rPr>
              <a:pPr eaLnBrk="1" hangingPunct="1"/>
              <a:t>3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6562" name="Freeform 3" descr="Medium wood"/>
          <p:cNvSpPr>
            <a:spLocks/>
          </p:cNvSpPr>
          <p:nvPr/>
        </p:nvSpPr>
        <p:spPr bwMode="auto">
          <a:xfrm rot="-5400000">
            <a:off x="3364747" y="923925"/>
            <a:ext cx="6858000" cy="5010150"/>
          </a:xfrm>
          <a:custGeom>
            <a:avLst/>
            <a:gdLst>
              <a:gd name="T0" fmla="*/ 0 w 5806"/>
              <a:gd name="T1" fmla="*/ 5010150 h 2358"/>
              <a:gd name="T2" fmla="*/ 6858000 w 5806"/>
              <a:gd name="T3" fmla="*/ 5010150 h 2358"/>
              <a:gd name="T4" fmla="*/ 6858000 w 5806"/>
              <a:gd name="T5" fmla="*/ 191227 h 2358"/>
              <a:gd name="T6" fmla="*/ 6697358 w 5806"/>
              <a:gd name="T7" fmla="*/ 577931 h 2358"/>
              <a:gd name="T8" fmla="*/ 5465375 w 5806"/>
              <a:gd name="T9" fmla="*/ 577931 h 2358"/>
              <a:gd name="T10" fmla="*/ 5304733 w 5806"/>
              <a:gd name="T11" fmla="*/ 191227 h 2358"/>
              <a:gd name="T12" fmla="*/ 2250170 w 5806"/>
              <a:gd name="T13" fmla="*/ 191227 h 2358"/>
              <a:gd name="T14" fmla="*/ 1928886 w 5806"/>
              <a:gd name="T15" fmla="*/ 962510 h 2358"/>
              <a:gd name="T16" fmla="*/ 803210 w 5806"/>
              <a:gd name="T17" fmla="*/ 962510 h 2358"/>
              <a:gd name="T18" fmla="*/ 642568 w 5806"/>
              <a:gd name="T19" fmla="*/ 577931 h 2358"/>
              <a:gd name="T20" fmla="*/ 268131 w 5806"/>
              <a:gd name="T21" fmla="*/ 577931 h 2358"/>
              <a:gd name="T22" fmla="*/ 0 w 5806"/>
              <a:gd name="T23" fmla="*/ 0 h 2358"/>
              <a:gd name="T24" fmla="*/ 0 w 5806"/>
              <a:gd name="T25" fmla="*/ 5010150 h 23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06"/>
              <a:gd name="T40" fmla="*/ 0 h 2358"/>
              <a:gd name="T41" fmla="*/ 5806 w 5806"/>
              <a:gd name="T42" fmla="*/ 2358 h 23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06" h="2358">
                <a:moveTo>
                  <a:pt x="0" y="2358"/>
                </a:moveTo>
                <a:lnTo>
                  <a:pt x="5806" y="2358"/>
                </a:lnTo>
                <a:lnTo>
                  <a:pt x="5806" y="90"/>
                </a:lnTo>
                <a:lnTo>
                  <a:pt x="5670" y="272"/>
                </a:lnTo>
                <a:lnTo>
                  <a:pt x="4627" y="272"/>
                </a:lnTo>
                <a:lnTo>
                  <a:pt x="4491" y="90"/>
                </a:lnTo>
                <a:lnTo>
                  <a:pt x="1905" y="90"/>
                </a:lnTo>
                <a:lnTo>
                  <a:pt x="1633" y="453"/>
                </a:lnTo>
                <a:lnTo>
                  <a:pt x="680" y="453"/>
                </a:lnTo>
                <a:lnTo>
                  <a:pt x="544" y="272"/>
                </a:lnTo>
                <a:lnTo>
                  <a:pt x="227" y="272"/>
                </a:lnTo>
                <a:lnTo>
                  <a:pt x="0" y="0"/>
                </a:lnTo>
                <a:lnTo>
                  <a:pt x="0" y="235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76200">
            <a:solidFill>
              <a:schemeClr val="accent1"/>
            </a:solidFill>
            <a:round/>
            <a:headEnd/>
            <a:tailEnd/>
          </a:ln>
        </p:spPr>
        <p:txBody>
          <a:bodyPr vert="eaVert"/>
          <a:lstStyle/>
          <a:p>
            <a:pPr algn="l">
              <a:spcBef>
                <a:spcPct val="0"/>
              </a:spcBef>
            </a:pPr>
            <a:endParaRPr lang="id-ID" sz="9600" b="0">
              <a:solidFill>
                <a:schemeClr val="tx1"/>
              </a:solidFill>
            </a:endParaRPr>
          </a:p>
        </p:txBody>
      </p:sp>
      <p:sp>
        <p:nvSpPr>
          <p:cNvPr id="66563" name="Freeform 14" descr="Medium wood"/>
          <p:cNvSpPr>
            <a:spLocks/>
          </p:cNvSpPr>
          <p:nvPr/>
        </p:nvSpPr>
        <p:spPr bwMode="auto">
          <a:xfrm rot="-5400000">
            <a:off x="-808036" y="827088"/>
            <a:ext cx="6858000" cy="5203825"/>
          </a:xfrm>
          <a:custGeom>
            <a:avLst/>
            <a:gdLst>
              <a:gd name="T0" fmla="*/ 0 w 5806"/>
              <a:gd name="T1" fmla="*/ 0 h 2449"/>
              <a:gd name="T2" fmla="*/ 6858000 w 5806"/>
              <a:gd name="T3" fmla="*/ 0 h 2449"/>
              <a:gd name="T4" fmla="*/ 6858000 w 5806"/>
              <a:gd name="T5" fmla="*/ 4432495 h 2449"/>
              <a:gd name="T6" fmla="*/ 6697358 w 5806"/>
              <a:gd name="T7" fmla="*/ 4819222 h 2449"/>
              <a:gd name="T8" fmla="*/ 5465375 w 5806"/>
              <a:gd name="T9" fmla="*/ 4819222 h 2449"/>
              <a:gd name="T10" fmla="*/ 5304733 w 5806"/>
              <a:gd name="T11" fmla="*/ 4432495 h 2449"/>
              <a:gd name="T12" fmla="*/ 2250170 w 5806"/>
              <a:gd name="T13" fmla="*/ 4432495 h 2449"/>
              <a:gd name="T14" fmla="*/ 1928886 w 5806"/>
              <a:gd name="T15" fmla="*/ 5203825 h 2449"/>
              <a:gd name="T16" fmla="*/ 803210 w 5806"/>
              <a:gd name="T17" fmla="*/ 5203825 h 2449"/>
              <a:gd name="T18" fmla="*/ 642568 w 5806"/>
              <a:gd name="T19" fmla="*/ 4819222 h 2449"/>
              <a:gd name="T20" fmla="*/ 268131 w 5806"/>
              <a:gd name="T21" fmla="*/ 4819222 h 2449"/>
              <a:gd name="T22" fmla="*/ 0 w 5806"/>
              <a:gd name="T23" fmla="*/ 4241255 h 2449"/>
              <a:gd name="T24" fmla="*/ 0 w 5806"/>
              <a:gd name="T25" fmla="*/ 0 h 24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06"/>
              <a:gd name="T40" fmla="*/ 0 h 2449"/>
              <a:gd name="T41" fmla="*/ 5806 w 5806"/>
              <a:gd name="T42" fmla="*/ 2449 h 24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06" h="2449">
                <a:moveTo>
                  <a:pt x="0" y="0"/>
                </a:moveTo>
                <a:lnTo>
                  <a:pt x="5806" y="0"/>
                </a:lnTo>
                <a:lnTo>
                  <a:pt x="5806" y="2086"/>
                </a:lnTo>
                <a:lnTo>
                  <a:pt x="5670" y="2268"/>
                </a:lnTo>
                <a:lnTo>
                  <a:pt x="4627" y="2268"/>
                </a:lnTo>
                <a:lnTo>
                  <a:pt x="4491" y="2086"/>
                </a:lnTo>
                <a:lnTo>
                  <a:pt x="1905" y="2086"/>
                </a:lnTo>
                <a:lnTo>
                  <a:pt x="1633" y="2449"/>
                </a:lnTo>
                <a:lnTo>
                  <a:pt x="680" y="2449"/>
                </a:lnTo>
                <a:lnTo>
                  <a:pt x="544" y="2268"/>
                </a:lnTo>
                <a:lnTo>
                  <a:pt x="227" y="2268"/>
                </a:lnTo>
                <a:lnTo>
                  <a:pt x="0" y="19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76200">
            <a:solidFill>
              <a:schemeClr val="accent1"/>
            </a:solidFill>
            <a:round/>
            <a:headEnd/>
            <a:tailEnd/>
          </a:ln>
        </p:spPr>
        <p:txBody>
          <a:bodyPr vert="eaVert"/>
          <a:lstStyle/>
          <a:p>
            <a:pPr algn="l">
              <a:spcBef>
                <a:spcPct val="0"/>
              </a:spcBef>
            </a:pPr>
            <a:endParaRPr lang="id-ID" sz="9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0230"/>
      </p:ext>
    </p:extLst>
  </p:cSld>
  <p:clrMapOvr>
    <a:masterClrMapping/>
  </p:clrMapOvr>
  <p:transition spd="med" advClick="0" advTm="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5161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58194 0.003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258" y="0"/>
            <a:ext cx="2664414" cy="5040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400" b="1" dirty="0" smtClean="0"/>
              <a:t>Contoh Soal 3 :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160940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9400" indent="-211138" algn="just">
              <a:buNone/>
            </a:pPr>
            <a:r>
              <a:rPr lang="id-ID" sz="1600" b="1" dirty="0" smtClean="0"/>
              <a:t>3</a:t>
            </a:r>
            <a:r>
              <a:rPr lang="id-ID" sz="1800" b="1" dirty="0" smtClean="0"/>
              <a:t>. Andi </a:t>
            </a:r>
            <a:r>
              <a:rPr lang="id-ID" sz="1800" b="1" dirty="0"/>
              <a:t>mempunyai 2 kotak berisi kelereng. Kotak I berisi 3 kelereng </a:t>
            </a:r>
            <a:r>
              <a:rPr lang="id-ID" sz="1800" b="1" dirty="0" smtClean="0"/>
              <a:t>biru </a:t>
            </a:r>
            <a:r>
              <a:rPr lang="id-ID" sz="1800" b="1" dirty="0"/>
              <a:t>dan 2 kelereng hitam. Kotak II berisi 4 kelereng putih. Budi juga mempunyai 2 kotak berisi kelereng. Kotak I berisi 3 kelereng </a:t>
            </a:r>
            <a:r>
              <a:rPr lang="id-ID" sz="1800" b="1" dirty="0" smtClean="0"/>
              <a:t>biru. </a:t>
            </a:r>
            <a:r>
              <a:rPr lang="id-ID" sz="1800" b="1" dirty="0"/>
              <a:t>Kotak II berisi 2 kelereng hitam dan 4 kelereng putih.</a:t>
            </a:r>
            <a:br>
              <a:rPr lang="id-ID" sz="1800" b="1" dirty="0"/>
            </a:br>
            <a:r>
              <a:rPr lang="id-ID" sz="1800" b="1" dirty="0"/>
              <a:t>Samakah jumlah kelereng yang dimiliki Andi dan Budi ?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652736" y="2459560"/>
            <a:ext cx="2160240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Pembahasan :</a:t>
            </a:r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652736" y="3133168"/>
            <a:ext cx="3631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dirty="0">
                <a:solidFill>
                  <a:schemeClr val="bg1"/>
                </a:solidFill>
              </a:rPr>
              <a:t>Perhatikan gambar disamping.</a:t>
            </a:r>
          </a:p>
          <a:p>
            <a:pPr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dirty="0">
              <a:solidFill>
                <a:schemeClr val="bg1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Ternyata </a:t>
            </a:r>
            <a:r>
              <a:rPr lang="id-ID" dirty="0">
                <a:solidFill>
                  <a:schemeClr val="bg1"/>
                </a:solidFill>
              </a:rPr>
              <a:t>jumlah kelereng Andi</a:t>
            </a:r>
          </a:p>
          <a:p>
            <a:pPr>
              <a:buNone/>
            </a:pPr>
            <a:r>
              <a:rPr lang="id-ID" dirty="0">
                <a:solidFill>
                  <a:schemeClr val="bg1"/>
                </a:solidFill>
              </a:rPr>
              <a:t>sama dengan jumlah kelereng</a:t>
            </a:r>
          </a:p>
          <a:p>
            <a:pPr>
              <a:buNone/>
            </a:pPr>
            <a:r>
              <a:rPr lang="id-ID" dirty="0">
                <a:solidFill>
                  <a:schemeClr val="bg1"/>
                </a:solidFill>
              </a:rPr>
              <a:t>yang dimiliki Budi .</a:t>
            </a:r>
          </a:p>
          <a:p>
            <a:pPr>
              <a:buNone/>
            </a:pPr>
            <a:endParaRPr lang="id-ID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chemeClr val="bg1"/>
                </a:solidFill>
              </a:rPr>
              <a:t>Jadi , (3 + 2 ) + 4 = 3 + (2 + 4).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30266" y="2633229"/>
            <a:ext cx="3571900" cy="3387267"/>
            <a:chOff x="4714876" y="2428870"/>
            <a:chExt cx="3571900" cy="4143407"/>
          </a:xfrm>
        </p:grpSpPr>
        <p:sp>
          <p:nvSpPr>
            <p:cNvPr id="6" name="Content Placeholder 3"/>
            <p:cNvSpPr txBox="1">
              <a:spLocks/>
            </p:cNvSpPr>
            <p:nvPr/>
          </p:nvSpPr>
          <p:spPr>
            <a:xfrm>
              <a:off x="4714876" y="2428870"/>
              <a:ext cx="3571900" cy="4143407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fontScale="85000" lnSpcReduction="20000"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pitchFamily="18" charset="2"/>
                <a:buNone/>
              </a:pPr>
              <a:endParaRPr lang="id-ID" sz="1800" b="1" dirty="0" smtClean="0"/>
            </a:p>
            <a:p>
              <a:pPr>
                <a:buFont typeface="Wingdings 2" pitchFamily="18" charset="2"/>
                <a:buNone/>
              </a:pPr>
              <a:r>
                <a:rPr lang="id-ID" sz="1800" b="1" dirty="0" smtClean="0"/>
                <a:t>Kelereng Andi :</a:t>
              </a:r>
            </a:p>
            <a:p>
              <a:pPr>
                <a:buFont typeface="Wingdings 2" pitchFamily="18" charset="2"/>
                <a:buNone/>
              </a:pPr>
              <a:endParaRPr lang="id-ID" dirty="0" smtClean="0"/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			 +</a:t>
              </a:r>
            </a:p>
            <a:p>
              <a:pPr>
                <a:buFont typeface="Wingdings 2" pitchFamily="18" charset="2"/>
                <a:buNone/>
              </a:pPr>
              <a:endParaRPr lang="id-ID" sz="1600" dirty="0" smtClean="0"/>
            </a:p>
            <a:p>
              <a:pPr>
                <a:buFont typeface="Wingdings 2" pitchFamily="18" charset="2"/>
                <a:buNone/>
              </a:pPr>
              <a:r>
                <a:rPr lang="id-ID" sz="1600" dirty="0" smtClean="0"/>
                <a:t>(3 + 2 ) + 4 = 5 +4 = 9</a:t>
              </a:r>
            </a:p>
            <a:p>
              <a:pPr>
                <a:buFont typeface="Wingdings 2" pitchFamily="18" charset="2"/>
                <a:buNone/>
              </a:pPr>
              <a:endParaRPr lang="id-ID" sz="1800" b="1" dirty="0" smtClean="0"/>
            </a:p>
            <a:p>
              <a:pPr>
                <a:buFont typeface="Wingdings 2" pitchFamily="18" charset="2"/>
                <a:buNone/>
              </a:pPr>
              <a:r>
                <a:rPr lang="id-ID" sz="1800" b="1" dirty="0" smtClean="0"/>
                <a:t>Kelereng Budi :  </a:t>
              </a:r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 </a:t>
              </a:r>
              <a:r>
                <a:rPr lang="id-ID" sz="1800" dirty="0" smtClean="0"/>
                <a:t>3 + (2 + 4) = 3 + 6 = 9</a:t>
              </a:r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		</a:t>
              </a:r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 		  +</a:t>
              </a:r>
            </a:p>
            <a:p>
              <a:pPr>
                <a:buFont typeface="Wingdings 2" pitchFamily="18" charset="2"/>
                <a:buNone/>
              </a:pPr>
              <a:r>
                <a:rPr lang="id-ID" dirty="0" smtClean="0"/>
                <a:t>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93471" y="3000374"/>
              <a:ext cx="1714512" cy="928695"/>
              <a:chOff x="4893471" y="3357562"/>
              <a:chExt cx="1714512" cy="92869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93471" y="3357562"/>
                <a:ext cx="1714512" cy="928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036347" y="3478716"/>
                <a:ext cx="595317" cy="71438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249079" y="3960698"/>
                <a:ext cx="178595" cy="20002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345124" y="3683803"/>
                <a:ext cx="178595" cy="20002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60666" y="3683803"/>
                <a:ext cx="178595" cy="20002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15008" y="3521772"/>
                <a:ext cx="642942" cy="71438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72198" y="3757592"/>
                <a:ext cx="214314" cy="2143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86446" y="3757592"/>
                <a:ext cx="214314" cy="2143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972336" y="3000373"/>
              <a:ext cx="1000132" cy="928695"/>
              <a:chOff x="6858016" y="3250404"/>
              <a:chExt cx="1000132" cy="92869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858016" y="3250404"/>
                <a:ext cx="1000132" cy="92869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429520" y="3738518"/>
                <a:ext cx="214314" cy="2143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72330" y="3738518"/>
                <a:ext cx="214314" cy="2143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429520" y="3474271"/>
                <a:ext cx="214314" cy="2143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072330" y="3474271"/>
                <a:ext cx="214314" cy="2143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68097" y="5214952"/>
              <a:ext cx="785818" cy="1071570"/>
              <a:chOff x="4789502" y="5214950"/>
              <a:chExt cx="785818" cy="107157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789502" y="5214950"/>
                <a:ext cx="785818" cy="10715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072066" y="5786454"/>
                <a:ext cx="214314" cy="21431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214942" y="5514377"/>
                <a:ext cx="214314" cy="21431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857752" y="5514377"/>
                <a:ext cx="214314" cy="21431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132546" y="5207807"/>
              <a:ext cx="2000264" cy="1071570"/>
              <a:chOff x="5846794" y="5250672"/>
              <a:chExt cx="2000264" cy="107157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846794" y="5250672"/>
                <a:ext cx="2000264" cy="10715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000760" y="5343532"/>
                <a:ext cx="714380" cy="85725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170116" y="5588179"/>
                <a:ext cx="214314" cy="27145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59090" y="5595392"/>
                <a:ext cx="214314" cy="27145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791138" y="5286388"/>
                <a:ext cx="928694" cy="92869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935154" y="5431879"/>
                <a:ext cx="285752" cy="271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295194" y="5431879"/>
                <a:ext cx="285752" cy="271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935154" y="5786454"/>
                <a:ext cx="285752" cy="271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295194" y="5786454"/>
                <a:ext cx="285752" cy="271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pic>
        <p:nvPicPr>
          <p:cNvPr id="38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ight Arrow 38">
            <a:hlinkClick r:id="rId6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Left Arrow 39">
            <a:hlinkClick r:id="rId7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90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586" y="0"/>
            <a:ext cx="2664414" cy="5040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Contoh Soal 4 :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100811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9400" indent="-211138" algn="just">
              <a:buNone/>
            </a:pPr>
            <a:r>
              <a:rPr lang="id-ID" sz="1600" b="1" dirty="0" smtClean="0">
                <a:solidFill>
                  <a:schemeClr val="bg1"/>
                </a:solidFill>
              </a:rPr>
              <a:t>4. </a:t>
            </a:r>
            <a:r>
              <a:rPr lang="id-ID" sz="1800" b="1" dirty="0">
                <a:solidFill>
                  <a:schemeClr val="bg1"/>
                </a:solidFill>
              </a:rPr>
              <a:t>Tio mempunyai 2 kotak mainan. Setiap kotak diisi 3 bungkus kelereng. Setiap bungkus berisi 4 butir kelereng. Berapa jumlah kelereng Tio ?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652736" y="1883496"/>
            <a:ext cx="2160240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Pembahasan :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651727"/>
            <a:ext cx="4492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id-ID" b="1" dirty="0">
                <a:solidFill>
                  <a:schemeClr val="bg1"/>
                </a:solidFill>
              </a:rPr>
              <a:t>Cara pertama</a:t>
            </a:r>
          </a:p>
          <a:p>
            <a:pPr marL="279400" algn="just">
              <a:buNone/>
            </a:pPr>
            <a:r>
              <a:rPr lang="id-ID" dirty="0" smtClean="0">
                <a:solidFill>
                  <a:schemeClr val="bg1"/>
                </a:solidFill>
              </a:rPr>
              <a:t>menghitung </a:t>
            </a:r>
            <a:r>
              <a:rPr lang="id-ID" dirty="0">
                <a:solidFill>
                  <a:schemeClr val="bg1"/>
                </a:solidFill>
              </a:rPr>
              <a:t>banyaknya bungkus. Kemudian, hasilnya dikalikan banyak kelereng tiap bungkus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</a:p>
          <a:p>
            <a:pPr marL="279400" algn="just">
              <a:buNone/>
            </a:pPr>
            <a:endParaRPr lang="id-ID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279400" algn="just">
              <a:buNone/>
            </a:pPr>
            <a:r>
              <a:rPr lang="id-ID" b="1" dirty="0">
                <a:solidFill>
                  <a:schemeClr val="bg1"/>
                </a:solidFill>
              </a:rPr>
              <a:t>Banyak bungkus x </a:t>
            </a:r>
            <a:r>
              <a:rPr lang="id-ID" b="1" dirty="0" smtClean="0">
                <a:solidFill>
                  <a:schemeClr val="bg1"/>
                </a:solidFill>
              </a:rPr>
              <a:t>banyak kelereng </a:t>
            </a:r>
            <a:r>
              <a:rPr lang="id-ID" b="1" dirty="0">
                <a:solidFill>
                  <a:schemeClr val="bg1"/>
                </a:solidFill>
              </a:rPr>
              <a:t>tiap bungkus</a:t>
            </a:r>
          </a:p>
          <a:p>
            <a:pPr indent="279400" algn="just">
              <a:buNone/>
            </a:pPr>
            <a:r>
              <a:rPr lang="id-ID" dirty="0">
                <a:solidFill>
                  <a:schemeClr val="bg1"/>
                </a:solidFill>
              </a:rPr>
              <a:t>= ( 3 bungkus + 3 bungkus) x 4 butir</a:t>
            </a:r>
          </a:p>
          <a:p>
            <a:pPr indent="279400" algn="just">
              <a:buNone/>
            </a:pPr>
            <a:r>
              <a:rPr lang="id-ID" dirty="0">
                <a:solidFill>
                  <a:schemeClr val="bg1"/>
                </a:solidFill>
              </a:rPr>
              <a:t>= (3 + 3 ) x 4</a:t>
            </a:r>
          </a:p>
          <a:p>
            <a:pPr indent="279400" algn="just">
              <a:buNone/>
            </a:pPr>
            <a:r>
              <a:rPr lang="id-ID" dirty="0">
                <a:solidFill>
                  <a:schemeClr val="bg1"/>
                </a:solidFill>
              </a:rPr>
              <a:t>= ( 2 x 3 ) x 4 = 24 butir  </a:t>
            </a:r>
          </a:p>
          <a:p>
            <a:pPr algn="just">
              <a:buNone/>
            </a:pPr>
            <a:endParaRPr lang="id-ID" b="1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31682" y="2534763"/>
            <a:ext cx="3532952" cy="3894847"/>
            <a:chOff x="5072066" y="2071677"/>
            <a:chExt cx="3604390" cy="4298965"/>
          </a:xfrm>
        </p:grpSpPr>
        <p:sp>
          <p:nvSpPr>
            <p:cNvPr id="38" name="Content Placeholder 3"/>
            <p:cNvSpPr txBox="1">
              <a:spLocks/>
            </p:cNvSpPr>
            <p:nvPr/>
          </p:nvSpPr>
          <p:spPr>
            <a:xfrm>
              <a:off x="5072066" y="2071677"/>
              <a:ext cx="3604390" cy="429896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id-ID" dirty="0" smtClean="0">
                  <a:solidFill>
                    <a:schemeClr val="bg1"/>
                  </a:solidFill>
                </a:rPr>
                <a:t>	</a:t>
              </a:r>
            </a:p>
            <a:p>
              <a:pPr>
                <a:buFont typeface="Wingdings 2" pitchFamily="18" charset="2"/>
                <a:buNone/>
              </a:pPr>
              <a:endParaRPr lang="id-ID" dirty="0" smtClean="0">
                <a:solidFill>
                  <a:schemeClr val="bg1"/>
                </a:solidFill>
              </a:endParaRPr>
            </a:p>
            <a:p>
              <a:pPr>
                <a:buFont typeface="Wingdings 2" pitchFamily="18" charset="2"/>
                <a:buNone/>
              </a:pPr>
              <a:r>
                <a:rPr lang="id-ID" dirty="0" smtClean="0">
                  <a:solidFill>
                    <a:schemeClr val="bg1"/>
                  </a:solidFill>
                </a:rPr>
                <a:t>		</a:t>
              </a:r>
              <a:r>
                <a:rPr lang="id-ID" sz="3500" dirty="0" smtClean="0">
                  <a:solidFill>
                    <a:schemeClr val="bg1"/>
                  </a:solidFill>
                </a:rPr>
                <a:t>+</a:t>
              </a:r>
              <a:r>
                <a:rPr lang="id-ID" dirty="0" smtClean="0">
                  <a:solidFill>
                    <a:schemeClr val="bg1"/>
                  </a:solidFill>
                </a:rPr>
                <a:t>		</a:t>
              </a:r>
              <a:r>
                <a:rPr lang="id-ID" sz="2600" dirty="0" smtClean="0">
                  <a:solidFill>
                    <a:schemeClr val="bg1"/>
                  </a:solidFill>
                </a:rPr>
                <a:t> x 4 </a:t>
              </a:r>
            </a:p>
            <a:p>
              <a:pPr>
                <a:buFont typeface="Wingdings 2" pitchFamily="18" charset="2"/>
                <a:buNone/>
              </a:pPr>
              <a:endParaRPr lang="id-ID" dirty="0" smtClean="0">
                <a:solidFill>
                  <a:schemeClr val="bg1"/>
                </a:solidFill>
              </a:endParaRPr>
            </a:p>
            <a:p>
              <a:pPr>
                <a:buFont typeface="Wingdings 2" pitchFamily="18" charset="2"/>
                <a:buNone/>
              </a:pPr>
              <a:endParaRPr lang="id-ID" dirty="0" smtClean="0">
                <a:solidFill>
                  <a:schemeClr val="bg1"/>
                </a:solidFill>
              </a:endParaRPr>
            </a:p>
            <a:p>
              <a:pPr>
                <a:buFont typeface="Wingdings 2" pitchFamily="18" charset="2"/>
                <a:buNone/>
              </a:pPr>
              <a:r>
                <a:rPr lang="id-ID" sz="1800" dirty="0" smtClean="0">
                  <a:solidFill>
                    <a:schemeClr val="bg1"/>
                  </a:solidFill>
                </a:rPr>
                <a:t>= ( 3 + 3 ) x 4</a:t>
              </a:r>
            </a:p>
            <a:p>
              <a:pPr>
                <a:buFont typeface="Wingdings 2" pitchFamily="18" charset="2"/>
                <a:buNone/>
              </a:pPr>
              <a:r>
                <a:rPr lang="id-ID" sz="1800" dirty="0" smtClean="0">
                  <a:solidFill>
                    <a:schemeClr val="bg1"/>
                  </a:solidFill>
                </a:rPr>
                <a:t>= ( 2 x 3 ) x 4 </a:t>
              </a:r>
            </a:p>
            <a:p>
              <a:pPr>
                <a:buFont typeface="Wingdings 2" pitchFamily="18" charset="2"/>
                <a:buNone/>
              </a:pPr>
              <a:r>
                <a:rPr lang="id-ID" sz="1800" dirty="0" smtClean="0">
                  <a:solidFill>
                    <a:schemeClr val="bg1"/>
                  </a:solidFill>
                </a:rPr>
                <a:t>= 24 butir 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072066" y="3643315"/>
              <a:ext cx="2214578" cy="1000132"/>
              <a:chOff x="5072066" y="3643315"/>
              <a:chExt cx="2214578" cy="10001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72066" y="3643315"/>
                <a:ext cx="2214578" cy="10001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3504" y="3793338"/>
                <a:ext cx="642942" cy="70008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857884" y="3793337"/>
                <a:ext cx="642942" cy="70008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572264" y="3777129"/>
                <a:ext cx="642942" cy="70008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Right Brace 46"/>
            <p:cNvSpPr/>
            <p:nvPr/>
          </p:nvSpPr>
          <p:spPr>
            <a:xfrm>
              <a:off x="7355144" y="2896211"/>
              <a:ext cx="571504" cy="1324948"/>
            </a:xfrm>
            <a:prstGeom prst="rightBrac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072066" y="2071678"/>
              <a:ext cx="2214578" cy="1000132"/>
              <a:chOff x="5072066" y="2071678"/>
              <a:chExt cx="2214578" cy="100013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072066" y="2071678"/>
                <a:ext cx="2214578" cy="10001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bg1"/>
                    </a:solidFill>
                  </a:rPr>
                  <a:t>V</a:t>
                </a:r>
                <a:endParaRPr lang="id-ID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143504" y="2196125"/>
                <a:ext cx="642942" cy="7000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57884" y="2196125"/>
                <a:ext cx="642942" cy="7000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572264" y="2196125"/>
                <a:ext cx="642942" cy="7000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9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>
            <a:hlinkClick r:id="rId6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37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28604"/>
            <a:ext cx="4329114" cy="600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endParaRPr lang="id-ID" sz="1800" b="1" dirty="0" smtClean="0">
              <a:solidFill>
                <a:schemeClr val="bg1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id-ID" sz="1800" b="1" dirty="0" smtClean="0">
                <a:solidFill>
                  <a:schemeClr val="bg1"/>
                </a:solidFill>
              </a:rPr>
              <a:t>Cara kedua </a:t>
            </a:r>
          </a:p>
          <a:p>
            <a:pPr algn="just">
              <a:buFont typeface="Wingdings 2" pitchFamily="18" charset="2"/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	</a:t>
            </a:r>
            <a:r>
              <a:rPr lang="id-ID" sz="1800" dirty="0" smtClean="0">
                <a:solidFill>
                  <a:schemeClr val="bg1"/>
                </a:solidFill>
              </a:rPr>
              <a:t>menghitung banyak kelereng setiap kotaknya dahulu kemudian hasilnya dikalikan banyaknya kotak.</a:t>
            </a:r>
          </a:p>
          <a:p>
            <a:pPr>
              <a:buFont typeface="Wingdings 2" pitchFamily="18" charset="2"/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 indent="-63500">
              <a:buFont typeface="Wingdings 2" pitchFamily="18" charset="2"/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Banyak kotak x banyak kelereng</a:t>
            </a:r>
          </a:p>
          <a:p>
            <a:pPr indent="-63500">
              <a:buFont typeface="Wingdings 2" pitchFamily="18" charset="2"/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= 2 x ( 4 + 4 + 4 )</a:t>
            </a:r>
          </a:p>
          <a:p>
            <a:pPr indent="-63500">
              <a:buFont typeface="Wingdings 2" pitchFamily="18" charset="2"/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= 2 x ( 3 X 4 ) = 24 butir  </a:t>
            </a:r>
          </a:p>
          <a:p>
            <a:pPr>
              <a:buFont typeface="Wingdings 2" pitchFamily="18" charset="2"/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					</a:t>
            </a:r>
          </a:p>
          <a:p>
            <a:pPr>
              <a:buFont typeface="Wingdings 2" pitchFamily="18" charset="2"/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					</a:t>
            </a:r>
            <a:r>
              <a:rPr lang="id-ID" dirty="0" smtClean="0">
                <a:solidFill>
                  <a:schemeClr val="bg1"/>
                </a:solidFill>
              </a:rPr>
              <a:t>			</a:t>
            </a:r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22033" y="1743060"/>
            <a:ext cx="1214446" cy="1143008"/>
            <a:chOff x="5000628" y="1714488"/>
            <a:chExt cx="1214446" cy="1143008"/>
          </a:xfrm>
        </p:grpSpPr>
        <p:sp>
          <p:nvSpPr>
            <p:cNvPr id="6" name="Oval 5"/>
            <p:cNvSpPr/>
            <p:nvPr/>
          </p:nvSpPr>
          <p:spPr>
            <a:xfrm>
              <a:off x="5000628" y="1714488"/>
              <a:ext cx="1214446" cy="114300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643570" y="200024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5214942" y="235743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643570" y="235743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214942" y="200024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57752" y="3071810"/>
            <a:ext cx="1214446" cy="1143008"/>
            <a:chOff x="5000628" y="1714488"/>
            <a:chExt cx="1214446" cy="1143008"/>
          </a:xfrm>
        </p:grpSpPr>
        <p:sp>
          <p:nvSpPr>
            <p:cNvPr id="12" name="Oval 11"/>
            <p:cNvSpPr/>
            <p:nvPr/>
          </p:nvSpPr>
          <p:spPr>
            <a:xfrm>
              <a:off x="5000628" y="1714488"/>
              <a:ext cx="1214446" cy="114300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12"/>
            <p:cNvSpPr/>
            <p:nvPr/>
          </p:nvSpPr>
          <p:spPr>
            <a:xfrm>
              <a:off x="5643570" y="200024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Oval 13"/>
            <p:cNvSpPr/>
            <p:nvPr/>
          </p:nvSpPr>
          <p:spPr>
            <a:xfrm>
              <a:off x="5214942" y="235743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5643570" y="235743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5214942" y="200024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57752" y="4267712"/>
            <a:ext cx="1214446" cy="1143008"/>
            <a:chOff x="5000628" y="1714488"/>
            <a:chExt cx="1214446" cy="1143008"/>
          </a:xfrm>
        </p:grpSpPr>
        <p:sp>
          <p:nvSpPr>
            <p:cNvPr id="18" name="Oval 17"/>
            <p:cNvSpPr/>
            <p:nvPr/>
          </p:nvSpPr>
          <p:spPr>
            <a:xfrm>
              <a:off x="5000628" y="1714488"/>
              <a:ext cx="1214446" cy="114300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/>
            <p:cNvSpPr/>
            <p:nvPr/>
          </p:nvSpPr>
          <p:spPr>
            <a:xfrm>
              <a:off x="5643570" y="200024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/>
            <p:cNvSpPr/>
            <p:nvPr/>
          </p:nvSpPr>
          <p:spPr>
            <a:xfrm>
              <a:off x="5214942" y="235743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/>
            <p:cNvSpPr/>
            <p:nvPr/>
          </p:nvSpPr>
          <p:spPr>
            <a:xfrm>
              <a:off x="5643570" y="235743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Oval 21"/>
            <p:cNvSpPr/>
            <p:nvPr/>
          </p:nvSpPr>
          <p:spPr>
            <a:xfrm>
              <a:off x="5214942" y="2000240"/>
              <a:ext cx="357190" cy="34289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989444" y="3035092"/>
            <a:ext cx="92869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x  2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8931" y="4267712"/>
            <a:ext cx="1997035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= 2 x ( 4 + 4 + 4)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= 2 x ( 3 x 4 )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= 24 butir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2258" y="3929066"/>
            <a:ext cx="3971680" cy="18388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Perhitungan I : (2 x 3) x 4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Perhitungan II : 2 x (3 x 4)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Hasil perhitungan dengan kedua cara adalah sama .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1"/>
                </a:solidFill>
              </a:rPr>
              <a:t>Jadi, (2 x 3) x 4 = 2 x (3 x 4)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203626" y="2000240"/>
            <a:ext cx="785818" cy="285752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7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ight Arrow 27">
            <a:hlinkClick r:id="rId6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Left Arrow 28">
            <a:hlinkClick r:id="rId7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65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4678" y="0"/>
            <a:ext cx="34993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B.  </a:t>
            </a:r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Sifat-sifat </a:t>
            </a:r>
            <a:r>
              <a:rPr lang="id-ID" b="1" dirty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Pengerjaan </a:t>
            </a:r>
            <a:endParaRPr lang="id-ID" b="1" dirty="0" smtClean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  <a:p>
            <a:pPr marL="347663" indent="-85725"/>
            <a:r>
              <a:rPr lang="id-ID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Hitung </a:t>
            </a:r>
            <a:r>
              <a:rPr lang="id-ID" b="1" dirty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pada Bilangan Bulat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2220" y="3323641"/>
            <a:ext cx="2829746" cy="2244191"/>
            <a:chOff x="5796137" y="2540950"/>
            <a:chExt cx="2829746" cy="2244191"/>
          </a:xfrm>
        </p:grpSpPr>
        <p:pic>
          <p:nvPicPr>
            <p:cNvPr id="3074" name="Picture 2" descr="D:\Tsena's univ\wallpaper\frame\3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7" y="2540950"/>
              <a:ext cx="2829746" cy="224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6107342" y="2981993"/>
              <a:ext cx="2107996" cy="15054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accent1"/>
                  </a:solidFill>
                </a:rPr>
                <a:t>Catatan:</a:t>
              </a:r>
            </a:p>
            <a:p>
              <a:pPr algn="ctr"/>
              <a:r>
                <a:rPr lang="id-ID" sz="1600" b="1" dirty="0" smtClean="0"/>
                <a:t>Dengan a dan b sembarang bilangan bulat. </a:t>
              </a:r>
              <a:endParaRPr lang="id-ID" sz="1600" b="1" dirty="0"/>
            </a:p>
          </p:txBody>
        </p:sp>
      </p:grpSp>
      <p:sp>
        <p:nvSpPr>
          <p:cNvPr id="14" name="Flowchart: Manual Input 13"/>
          <p:cNvSpPr/>
          <p:nvPr/>
        </p:nvSpPr>
        <p:spPr>
          <a:xfrm>
            <a:off x="611560" y="836712"/>
            <a:ext cx="4608512" cy="792088"/>
          </a:xfrm>
          <a:prstGeom prst="flowChartManualInpu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3</a:t>
            </a:r>
            <a:r>
              <a:rPr lang="id-ID" sz="2000" b="1" dirty="0" smtClean="0"/>
              <a:t>. Sifat Distributif (Penyebaran)</a:t>
            </a:r>
            <a:endParaRPr lang="id-ID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779912" y="1988840"/>
            <a:ext cx="4724598" cy="782968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a x (b + c) = (a x b) + (a x c)</a:t>
            </a:r>
            <a:endParaRPr lang="id-ID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781379" y="3323641"/>
            <a:ext cx="4724598" cy="798358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a x (b – c ) = (a x b) – (a x c) </a:t>
            </a:r>
            <a:endParaRPr lang="id-ID" sz="2400" b="1" dirty="0"/>
          </a:p>
        </p:txBody>
      </p:sp>
      <p:pic>
        <p:nvPicPr>
          <p:cNvPr id="10" name="Picture 2" descr="I:\VistaIcons\Yuuminco_Icon_Pack\PNG\Computer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Left Arrow 15">
            <a:hlinkClick r:id="rId8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32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234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</a:rPr>
              <a:t>Contoh Soal 5: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4081085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endParaRPr lang="id-ID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a. (3 x 4) + (3 x 6)= 3 x (4 +6)</a:t>
            </a:r>
          </a:p>
          <a:p>
            <a:pPr marL="457200" indent="-457200"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Penghitungan dilakukan dengan cara menjumlah kedua angka</a:t>
            </a:r>
          </a:p>
          <a:p>
            <a:pPr marL="457200" indent="-45720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yang dilakukan (4 + 6). Kemudian hasilnya dikalikan angka pengali (3). </a:t>
            </a:r>
          </a:p>
          <a:p>
            <a:pPr marL="457200" indent="-45720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3 x (4 + 6) = 3 x 10 = 30.</a:t>
            </a:r>
          </a:p>
          <a:p>
            <a:pPr marL="457200" indent="-45720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46333" y="1173003"/>
            <a:ext cx="2310972" cy="214314"/>
            <a:chOff x="1190252" y="1215216"/>
            <a:chExt cx="2310972" cy="21431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190252" y="1215216"/>
              <a:ext cx="1588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90252" y="1216010"/>
              <a:ext cx="23101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465108" y="1215216"/>
              <a:ext cx="36116" cy="1721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25633" y="981807"/>
            <a:ext cx="1501786" cy="429422"/>
            <a:chOff x="2428066" y="1000108"/>
            <a:chExt cx="1501786" cy="429422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2213752" y="1214422"/>
              <a:ext cx="42942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28860" y="1000108"/>
              <a:ext cx="150099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750463" y="117870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/>
          <p:cNvSpPr/>
          <p:nvPr/>
        </p:nvSpPr>
        <p:spPr>
          <a:xfrm rot="2882270" flipH="1">
            <a:off x="1306038" y="547692"/>
            <a:ext cx="1873443" cy="2443424"/>
          </a:xfrm>
          <a:prstGeom prst="arc">
            <a:avLst>
              <a:gd name="adj1" fmla="val 3085196"/>
              <a:gd name="adj2" fmla="val 13701985"/>
            </a:avLst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2882270" flipH="1">
            <a:off x="2497004" y="1143059"/>
            <a:ext cx="949971" cy="1163293"/>
          </a:xfrm>
          <a:prstGeom prst="arc">
            <a:avLst>
              <a:gd name="adj1" fmla="val 3118284"/>
              <a:gd name="adj2" fmla="val 13659412"/>
            </a:avLst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0072" y="785794"/>
            <a:ext cx="3312368" cy="120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bg2">
                    <a:lumMod val="50000"/>
                  </a:schemeClr>
                </a:solidFill>
              </a:rPr>
              <a:t>3 x 4 dan 3 x 6 mempunyai angka pengali yang sama yaitu 3.</a:t>
            </a:r>
            <a:endParaRPr lang="id-ID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695828" y="1268353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17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>
            <a:hlinkClick r:id="rId6" action="ppaction://hlinksldjump"/>
          </p:cNvPr>
          <p:cNvSpPr/>
          <p:nvPr/>
        </p:nvSpPr>
        <p:spPr>
          <a:xfrm>
            <a:off x="1619672" y="6220570"/>
            <a:ext cx="504056" cy="32385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Left Arrow 18">
            <a:hlinkClick r:id="rId7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0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234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chemeClr val="accent1"/>
                </a:solidFill>
              </a:rPr>
              <a:t>Contoh Soal </a:t>
            </a:r>
            <a:r>
              <a:rPr lang="id-ID" sz="2400" b="1" dirty="0" smtClean="0">
                <a:solidFill>
                  <a:schemeClr val="accent1"/>
                </a:solidFill>
              </a:rPr>
              <a:t>6:</a:t>
            </a:r>
            <a:endParaRPr lang="id-ID" sz="2400" dirty="0">
              <a:solidFill>
                <a:schemeClr val="accent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8265" y="893348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b. 15 x (10 + 2) = (15 x 10) + (15 x 2)</a:t>
            </a:r>
          </a:p>
          <a:p>
            <a:pPr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pPr marL="101600" indent="-3175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101600" indent="-31750" algn="just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Penghitungan dilakukan dengan cara kedua angka yang dijumlahkan (10 dan 2) masing-masing dikalikan dengan angka pengai (15), kemudian hasilnya dijumlahkan.</a:t>
            </a:r>
          </a:p>
          <a:p>
            <a:pPr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15 x (10 + 2) = (15 x 10) + (15 x 2)</a:t>
            </a:r>
          </a:p>
          <a:p>
            <a:pPr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		         = 150 + 30</a:t>
            </a:r>
          </a:p>
          <a:p>
            <a:pPr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		         = 180  </a:t>
            </a:r>
            <a:endParaRPr lang="id-ID" sz="18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0682" y="1107662"/>
            <a:ext cx="2077262" cy="215108"/>
            <a:chOff x="1571604" y="785794"/>
            <a:chExt cx="2077262" cy="215108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1465241" y="892951"/>
              <a:ext cx="213520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71604" y="785794"/>
              <a:ext cx="207093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3540915" y="892951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/>
          <p:cNvSpPr/>
          <p:nvPr/>
        </p:nvSpPr>
        <p:spPr>
          <a:xfrm rot="2882270" flipH="1">
            <a:off x="1145657" y="904102"/>
            <a:ext cx="2322031" cy="2051337"/>
          </a:xfrm>
          <a:prstGeom prst="arc">
            <a:avLst>
              <a:gd name="adj1" fmla="val 3029046"/>
              <a:gd name="adj2" fmla="val 14261500"/>
            </a:avLst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Arc 24"/>
          <p:cNvSpPr/>
          <p:nvPr/>
        </p:nvSpPr>
        <p:spPr>
          <a:xfrm rot="2882270" flipH="1">
            <a:off x="1246587" y="-184975"/>
            <a:ext cx="3620576" cy="3917456"/>
          </a:xfrm>
          <a:prstGeom prst="arc">
            <a:avLst>
              <a:gd name="adj1" fmla="val 3030475"/>
              <a:gd name="adj2" fmla="val 13607967"/>
            </a:avLst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6156176" y="1072737"/>
            <a:ext cx="237626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15 x (10 +2) mempunyai angka pengali 15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1344813">
            <a:off x="5413412" y="1864592"/>
            <a:ext cx="682834" cy="449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8" name="Group 37"/>
          <p:cNvGrpSpPr/>
          <p:nvPr/>
        </p:nvGrpSpPr>
        <p:grpSpPr>
          <a:xfrm>
            <a:off x="2602438" y="783533"/>
            <a:ext cx="2905666" cy="539237"/>
            <a:chOff x="2143108" y="461665"/>
            <a:chExt cx="2905666" cy="53923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2143108" y="500836"/>
              <a:ext cx="1588" cy="500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47186" y="461665"/>
              <a:ext cx="0" cy="5217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155794" y="461665"/>
              <a:ext cx="2892980" cy="22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91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eft Arrow 25">
            <a:hlinkClick r:id="rId6" action="ppaction://hlinksldjump"/>
          </p:cNvPr>
          <p:cNvSpPr/>
          <p:nvPr/>
        </p:nvSpPr>
        <p:spPr>
          <a:xfrm>
            <a:off x="251520" y="6220570"/>
            <a:ext cx="504056" cy="323850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68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sena's univ\Semester 3\Program Komputer\1b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692">
            <a:off x="4975785" y="2860998"/>
            <a:ext cx="2782512" cy="21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sena's univ\Semester 3\Program Komputer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8" y="476672"/>
            <a:ext cx="109671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ni's Picture\Icons\Icons2\Favorite Icon\VistaIcons\Aeon_Icon_Pack\PNG\System\iMac-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786454"/>
            <a:ext cx="744563" cy="74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782" y="343131"/>
            <a:ext cx="3060848" cy="692696"/>
          </a:xfr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79400" indent="-279400"/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C.Menaksir HasilPengerjaan </a:t>
            </a:r>
            <a:b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</a:br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Dua Bilangan</a:t>
            </a:r>
            <a:endParaRPr lang="id-ID" sz="18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98" y="1844824"/>
            <a:ext cx="7453064" cy="2952328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id-ID" sz="1800" b="1" dirty="0" smtClean="0">
                <a:solidFill>
                  <a:srgbClr val="7030A0"/>
                </a:solidFill>
              </a:rPr>
              <a:t>Angka </a:t>
            </a:r>
            <a:r>
              <a:rPr lang="id-ID" sz="1800" b="1" dirty="0">
                <a:solidFill>
                  <a:srgbClr val="7030A0"/>
                </a:solidFill>
              </a:rPr>
              <a:t>desimal kurang dari 0,5 dibulatkan ke nol. Angka desimal lebih dari atau sama dengan 0,5 dibulatkan ke </a:t>
            </a:r>
            <a:r>
              <a:rPr lang="id-ID" sz="1800" b="1" dirty="0" smtClean="0">
                <a:solidFill>
                  <a:srgbClr val="7030A0"/>
                </a:solidFill>
              </a:rPr>
              <a:t>satu.</a:t>
            </a:r>
          </a:p>
          <a:p>
            <a:pPr marL="68580" indent="0" algn="just"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id-ID" sz="1800" b="1" dirty="0" smtClean="0">
                <a:solidFill>
                  <a:schemeClr val="tx1"/>
                </a:solidFill>
              </a:rPr>
              <a:t>Contoh:</a:t>
            </a:r>
          </a:p>
          <a:p>
            <a:pPr>
              <a:buNone/>
            </a:pPr>
            <a:r>
              <a:rPr lang="id-ID" sz="1800" dirty="0" smtClean="0"/>
              <a:t>29,</a:t>
            </a:r>
            <a:r>
              <a:rPr lang="id-ID" sz="1800" u="sng" dirty="0" smtClean="0"/>
              <a:t>3</a:t>
            </a:r>
            <a:r>
              <a:rPr lang="id-ID" sz="1800" dirty="0" smtClean="0"/>
              <a:t>				           29 + </a:t>
            </a:r>
            <a:r>
              <a:rPr lang="id-ID" sz="1800" u="sng" dirty="0" smtClean="0"/>
              <a:t>0</a:t>
            </a:r>
            <a:r>
              <a:rPr lang="id-ID" sz="1800" dirty="0" smtClean="0"/>
              <a:t> </a:t>
            </a:r>
          </a:p>
          <a:p>
            <a:pPr>
              <a:buNone/>
            </a:pPr>
            <a:r>
              <a:rPr lang="id-ID" sz="1800" dirty="0" smtClean="0">
                <a:solidFill>
                  <a:srgbClr val="7030A0"/>
                </a:solidFill>
              </a:rPr>
              <a:t>		kurang dari 0,5</a:t>
            </a:r>
          </a:p>
          <a:p>
            <a:pPr>
              <a:buNone/>
            </a:pPr>
            <a:r>
              <a:rPr lang="id-ID" sz="1800" dirty="0" smtClean="0">
                <a:solidFill>
                  <a:srgbClr val="7030A0"/>
                </a:solidFill>
              </a:rPr>
              <a:t>		dibulatkan menjadi 0</a:t>
            </a:r>
            <a:endParaRPr lang="id-ID" sz="1800" dirty="0">
              <a:solidFill>
                <a:srgbClr val="7030A0"/>
              </a:solidFill>
            </a:endParaRPr>
          </a:p>
          <a:p>
            <a:pPr marL="68580" indent="0" algn="just"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id-ID" sz="1800" b="1" dirty="0" smtClean="0">
                <a:solidFill>
                  <a:schemeClr val="tx1"/>
                </a:solidFill>
              </a:rPr>
              <a:t>Jadi hasil pembulatan dari 29,3 adalah 29.</a:t>
            </a:r>
            <a:endParaRPr lang="id-ID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535" y="1138483"/>
            <a:ext cx="4320480" cy="64294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>
              <a:solidFill>
                <a:schemeClr val="bg1"/>
              </a:solidFill>
            </a:endParaRPr>
          </a:p>
          <a:p>
            <a:pPr algn="ctr"/>
            <a:r>
              <a:rPr lang="id-ID" sz="2000" b="1" dirty="0">
                <a:solidFill>
                  <a:schemeClr val="bg1"/>
                </a:solidFill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</a:rPr>
              <a:t>embulatan </a:t>
            </a:r>
            <a:r>
              <a:rPr lang="id-ID" sz="2000" b="1" dirty="0">
                <a:solidFill>
                  <a:schemeClr val="bg1"/>
                </a:solidFill>
              </a:rPr>
              <a:t>ke satuan terdekat</a:t>
            </a:r>
          </a:p>
          <a:p>
            <a:pPr algn="ctr"/>
            <a:endParaRPr lang="id-ID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00101" y="3527169"/>
            <a:ext cx="357984" cy="287340"/>
            <a:chOff x="1356496" y="3214686"/>
            <a:chExt cx="357984" cy="287340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67944" y="3570288"/>
            <a:ext cx="1214446" cy="215902"/>
            <a:chOff x="3857620" y="3214686"/>
            <a:chExt cx="1214446" cy="215902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V="1">
              <a:off x="4964512" y="3321445"/>
              <a:ext cx="214314" cy="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57620" y="3429000"/>
              <a:ext cx="121444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28" name="Right Arrow 27">
            <a:hlinkClick r:id="rId5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Left Arrow 28">
            <a:hlinkClick r:id="rId6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4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04956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d-ID" sz="1800" dirty="0">
                <a:solidFill>
                  <a:schemeClr val="tx1"/>
                </a:solidFill>
              </a:rPr>
              <a:t>Angka satuan kurang dari 5 dibulatkan ke nol. Angka satuan lebih dari atau sama dengan 5 dibulatkan ke 10.</a:t>
            </a:r>
          </a:p>
          <a:p>
            <a:pPr marL="68580" indent="0" algn="just"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Contoh:</a:t>
            </a:r>
          </a:p>
          <a:p>
            <a:pPr algn="just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21</a:t>
            </a:r>
            <a:r>
              <a:rPr lang="id-ID" sz="1800" u="sng" dirty="0" smtClean="0">
                <a:solidFill>
                  <a:schemeClr val="tx1"/>
                </a:solidFill>
              </a:rPr>
              <a:t>8</a:t>
            </a:r>
            <a:r>
              <a:rPr lang="id-ID" sz="1800" dirty="0" smtClean="0">
                <a:solidFill>
                  <a:schemeClr val="tx1"/>
                </a:solidFill>
              </a:rPr>
              <a:t> 				210 + </a:t>
            </a:r>
            <a:r>
              <a:rPr lang="id-ID" sz="1800" u="sng" dirty="0" smtClean="0">
                <a:solidFill>
                  <a:schemeClr val="tx1"/>
                </a:solidFill>
              </a:rPr>
              <a:t>10</a:t>
            </a:r>
          </a:p>
          <a:p>
            <a:pPr algn="just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	lebih dari 5</a:t>
            </a:r>
          </a:p>
          <a:p>
            <a:pPr algn="just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	dibulatkan menjadi 10</a:t>
            </a:r>
          </a:p>
          <a:p>
            <a:pPr algn="just"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d-ID" sz="1800" b="1" dirty="0" smtClean="0">
                <a:solidFill>
                  <a:schemeClr val="tx1"/>
                </a:solidFill>
              </a:rPr>
              <a:t>Jadi, hasil pembulatan dari 218 adalah 220.</a:t>
            </a:r>
            <a:endParaRPr lang="id-ID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336" y="1124744"/>
            <a:ext cx="4426768" cy="7805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Pembulatan </a:t>
            </a:r>
            <a:r>
              <a:rPr lang="id-ID" sz="2000" b="1" dirty="0">
                <a:solidFill>
                  <a:schemeClr val="bg1"/>
                </a:solidFill>
              </a:rPr>
              <a:t>ke puluhan terdekat</a:t>
            </a:r>
          </a:p>
          <a:p>
            <a:pPr algn="ctr"/>
            <a:endParaRPr lang="id-ID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70810" y="3929066"/>
            <a:ext cx="357984" cy="287340"/>
            <a:chOff x="1356496" y="3214686"/>
            <a:chExt cx="357984" cy="287340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72000" y="3929066"/>
            <a:ext cx="1000926" cy="501654"/>
            <a:chOff x="4572000" y="3929066"/>
            <a:chExt cx="1000926" cy="501654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 flipV="1">
              <a:off x="5322496" y="4178702"/>
              <a:ext cx="50006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2000" y="4429132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25" name="Right Arrow 24">
            <a:hlinkClick r:id="rId5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Left Arrow 25">
            <a:hlinkClick r:id="rId6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684782" y="343131"/>
            <a:ext cx="3060848" cy="692696"/>
          </a:xfr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79400" indent="-279400"/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C. Menaksir HasilPengerjaan </a:t>
            </a:r>
            <a:b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</a:br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Dua Bilangan</a:t>
            </a:r>
            <a:endParaRPr lang="id-ID" sz="18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4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17" y="1844824"/>
            <a:ext cx="6777317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d-ID" sz="1800" dirty="0"/>
              <a:t>Angka  puluhan kurang dari 50 dibulatkan ke nol. Angka puluhan lebih dari atau sama dengan 50 dibulatkan ke 100</a:t>
            </a:r>
            <a:r>
              <a:rPr lang="id-ID" sz="1800" dirty="0" smtClean="0"/>
              <a:t>.</a:t>
            </a:r>
          </a:p>
          <a:p>
            <a:pPr marL="68580" indent="0" algn="just">
              <a:buNone/>
            </a:pPr>
            <a:endParaRPr lang="id-ID" sz="1800" dirty="0"/>
          </a:p>
          <a:p>
            <a:pPr marL="68580" indent="0" algn="just">
              <a:buNone/>
            </a:pPr>
            <a:r>
              <a:rPr lang="id-ID" sz="1800" dirty="0" smtClean="0"/>
              <a:t>Contoh:</a:t>
            </a:r>
          </a:p>
          <a:p>
            <a:pPr algn="just">
              <a:buNone/>
            </a:pPr>
            <a:r>
              <a:rPr lang="id-ID" sz="1800" dirty="0" smtClean="0"/>
              <a:t>3.1</a:t>
            </a:r>
            <a:r>
              <a:rPr lang="id-ID" sz="1800" u="sng" dirty="0" smtClean="0"/>
              <a:t>39</a:t>
            </a:r>
            <a:r>
              <a:rPr lang="id-ID" sz="1800" dirty="0" smtClean="0"/>
              <a:t>				3100 + </a:t>
            </a:r>
            <a:r>
              <a:rPr lang="id-ID" sz="1800" u="sng" dirty="0" smtClean="0"/>
              <a:t>0</a:t>
            </a:r>
            <a:r>
              <a:rPr lang="id-ID" sz="1800" dirty="0" smtClean="0"/>
              <a:t> </a:t>
            </a:r>
            <a:endParaRPr lang="id-ID" sz="1800" u="sng" dirty="0" smtClean="0"/>
          </a:p>
          <a:p>
            <a:pPr algn="just">
              <a:buNone/>
            </a:pPr>
            <a:r>
              <a:rPr lang="id-ID" sz="1800" dirty="0" smtClean="0"/>
              <a:t>		kurang dari 50</a:t>
            </a:r>
          </a:p>
          <a:p>
            <a:pPr algn="just">
              <a:buNone/>
            </a:pPr>
            <a:r>
              <a:rPr lang="id-ID" sz="1800" dirty="0" smtClean="0"/>
              <a:t>		dibulatkan menjadi 0</a:t>
            </a:r>
          </a:p>
          <a:p>
            <a:pPr algn="just">
              <a:buNone/>
            </a:pPr>
            <a:endParaRPr lang="id-ID" sz="1800" dirty="0"/>
          </a:p>
          <a:p>
            <a:pPr algn="just">
              <a:buNone/>
            </a:pPr>
            <a:r>
              <a:rPr lang="id-ID" sz="1800" dirty="0" smtClean="0"/>
              <a:t>Jadi hasi pembulatan dari 3,139 adalah 3100</a:t>
            </a:r>
            <a:endParaRPr lang="id-ID" sz="1800" dirty="0"/>
          </a:p>
        </p:txBody>
      </p:sp>
      <p:sp>
        <p:nvSpPr>
          <p:cNvPr id="4" name="Rectangle 3"/>
          <p:cNvSpPr/>
          <p:nvPr/>
        </p:nvSpPr>
        <p:spPr>
          <a:xfrm>
            <a:off x="1081336" y="734492"/>
            <a:ext cx="4210744" cy="780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/>
          </a:p>
          <a:p>
            <a:pPr algn="ctr"/>
            <a:r>
              <a:rPr lang="id-ID" sz="2000" b="1" dirty="0" smtClean="0"/>
              <a:t>Pembulatan </a:t>
            </a:r>
            <a:r>
              <a:rPr lang="id-ID" sz="2000" b="1" dirty="0"/>
              <a:t>ke ratusan dari 50</a:t>
            </a:r>
          </a:p>
          <a:p>
            <a:pPr algn="ctr"/>
            <a:endParaRPr lang="id-ID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489752" y="3925889"/>
            <a:ext cx="357984" cy="287340"/>
            <a:chOff x="1356496" y="3214686"/>
            <a:chExt cx="357984" cy="287340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571206" y="3709987"/>
            <a:ext cx="1000926" cy="501654"/>
            <a:chOff x="4572000" y="3929066"/>
            <a:chExt cx="1000926" cy="501654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V="1">
              <a:off x="5322496" y="4178702"/>
              <a:ext cx="50006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4429132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Left Arrow 13">
            <a:hlinkClick r:id="rId6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84782" y="343131"/>
            <a:ext cx="3060848" cy="692696"/>
          </a:xfr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79400" indent="-279400"/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C.Menaksir HasilPengerjaan </a:t>
            </a:r>
            <a:b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</a:br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Dua Bilangan</a:t>
            </a:r>
            <a:endParaRPr lang="id-ID" sz="18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5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4163380" y="2809825"/>
            <a:ext cx="512440" cy="932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44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Curlz MT"/>
              </a:rPr>
              <a:t>5</a:t>
            </a:r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4059560" y="2806402"/>
            <a:ext cx="72008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44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urlz MT"/>
              </a:rPr>
              <a:t>4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4169589" y="2704038"/>
            <a:ext cx="506231" cy="1025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44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urlz MT"/>
              </a:rPr>
              <a:t>3</a:t>
            </a: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3938763" y="2809825"/>
            <a:ext cx="770888" cy="1024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44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Curlz MT"/>
              </a:rPr>
              <a:t>2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4201403" y="2809825"/>
            <a:ext cx="508248" cy="1025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44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Curlz MT"/>
              </a:rPr>
              <a:t>1</a:t>
            </a: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3203848" y="1916832"/>
            <a:ext cx="2664296" cy="2718668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2986736" y="2844118"/>
            <a:ext cx="3098519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/>
              </a:rPr>
              <a:t>opening...</a:t>
            </a:r>
          </a:p>
        </p:txBody>
      </p:sp>
    </p:spTree>
    <p:extLst>
      <p:ext uri="{BB962C8B-B14F-4D97-AF65-F5344CB8AC3E}">
        <p14:creationId xmlns:p14="http://schemas.microsoft.com/office/powerpoint/2010/main" val="3177022984"/>
      </p:ext>
    </p:extLst>
  </p:cSld>
  <p:clrMapOvr>
    <a:masterClrMapping/>
  </p:clrMapOvr>
  <p:transition advClick="0" advTm="5000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0" grpId="1" animBg="1"/>
      <p:bldP spid="68611" grpId="0" animBg="1"/>
      <p:bldP spid="68611" grpId="1" animBg="1"/>
      <p:bldP spid="68612" grpId="0" animBg="1"/>
      <p:bldP spid="68612" grpId="1" animBg="1"/>
      <p:bldP spid="68613" grpId="0" animBg="1"/>
      <p:bldP spid="68613" grpId="1" animBg="1"/>
      <p:bldP spid="68614" grpId="0" animBg="1"/>
      <p:bldP spid="68614" grpId="1" animBg="1"/>
      <p:bldP spid="68615" grpId="0" animBg="1"/>
      <p:bldP spid="68615" grpId="1" animBg="1"/>
      <p:bldP spid="68616" grpId="0" animBg="1"/>
      <p:bldP spid="68616" grpId="1" animBg="1"/>
      <p:bldP spid="68616" grpId="2" animBg="1"/>
      <p:bldP spid="68616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11" y="1772816"/>
            <a:ext cx="7766349" cy="9361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d-ID" dirty="0" smtClean="0"/>
              <a:t>	</a:t>
            </a:r>
            <a:r>
              <a:rPr lang="id-ID" sz="2000" b="1" dirty="0" smtClean="0">
                <a:solidFill>
                  <a:srgbClr val="002060"/>
                </a:solidFill>
              </a:rPr>
              <a:t>Menaksir hasil penjumlahan dua bilangan berarti menjumlahkan hasil pembulatan dua bilangan tersebut.</a:t>
            </a:r>
          </a:p>
          <a:p>
            <a:pPr>
              <a:buNone/>
            </a:pPr>
            <a:endParaRPr lang="id-ID" sz="2800" dirty="0"/>
          </a:p>
        </p:txBody>
      </p:sp>
      <p:sp>
        <p:nvSpPr>
          <p:cNvPr id="4" name="Rectangle 3"/>
          <p:cNvSpPr/>
          <p:nvPr/>
        </p:nvSpPr>
        <p:spPr>
          <a:xfrm>
            <a:off x="1071538" y="750075"/>
            <a:ext cx="371477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Menaksir Hasil Penjumlahan</a:t>
            </a:r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1112620" y="3212976"/>
            <a:ext cx="371477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Menaksir Hasil Pengurangan</a:t>
            </a:r>
            <a:endParaRPr lang="id-ID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1080" y="4293096"/>
            <a:ext cx="7523410" cy="103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Menaksir hasil pengurangan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dua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bilangan berarti mengurangkan hasil pembulatan dua bilangan tersebut.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84782" y="343131"/>
            <a:ext cx="3060848" cy="69269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9400" indent="-279400"/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C. Menaksir HasilPengerjaan </a:t>
            </a:r>
            <a:b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</a:br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Dua Bilangan</a:t>
            </a:r>
            <a:endParaRPr lang="id-ID" sz="18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5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39" y="4040699"/>
            <a:ext cx="7167761" cy="88932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d-ID" sz="1800" b="1" dirty="0"/>
              <a:t>Menaksir hasil bagi yaitu membagi pembulatan bilangan yang dibagi dengan pembulatan bilangan pembagi.</a:t>
            </a:r>
          </a:p>
          <a:p>
            <a:pPr marL="68580" indent="0" algn="just">
              <a:buNone/>
            </a:pPr>
            <a:endParaRPr lang="id-ID" sz="1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81336" y="908720"/>
            <a:ext cx="2842592" cy="780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/>
          </a:p>
          <a:p>
            <a:pPr algn="ctr"/>
            <a:r>
              <a:rPr lang="id-ID" sz="2000" b="1" dirty="0" smtClean="0"/>
              <a:t>Menaksir </a:t>
            </a:r>
            <a:r>
              <a:rPr lang="id-ID" sz="2000" b="1" dirty="0"/>
              <a:t>hasil kali</a:t>
            </a:r>
          </a:p>
          <a:p>
            <a:pPr algn="ctr"/>
            <a:endParaRPr lang="id-ID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094539" y="3174971"/>
            <a:ext cx="2842592" cy="780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/>
          </a:p>
          <a:p>
            <a:pPr algn="ctr"/>
            <a:r>
              <a:rPr lang="id-ID" sz="2000" b="1" dirty="0" smtClean="0"/>
              <a:t>Menaksir </a:t>
            </a:r>
            <a:r>
              <a:rPr lang="id-ID" sz="2000" b="1" dirty="0"/>
              <a:t>hasil bagi</a:t>
            </a:r>
          </a:p>
          <a:p>
            <a:pPr algn="ctr"/>
            <a:endParaRPr lang="id-ID" sz="2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4539" y="1844824"/>
            <a:ext cx="7149869" cy="88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id-ID" sz="1800" b="1" dirty="0" smtClean="0"/>
              <a:t>Menaksir hasil kali yaitu mengalikan pembulatan bilangan-bilangan yang dikalikan.</a:t>
            </a:r>
          </a:p>
          <a:p>
            <a:pPr marL="68580" indent="0" algn="just">
              <a:buFont typeface="Wingdings 2" pitchFamily="18" charset="2"/>
              <a:buNone/>
            </a:pPr>
            <a:endParaRPr lang="id-ID" sz="1800" dirty="0" smtClean="0"/>
          </a:p>
          <a:p>
            <a:pPr marL="68580" indent="0" algn="just">
              <a:buFont typeface="Wingdings 2" pitchFamily="18" charset="2"/>
              <a:buNone/>
            </a:pPr>
            <a:endParaRPr lang="id-ID" sz="18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84782" y="343131"/>
            <a:ext cx="3060848" cy="692696"/>
          </a:xfr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79400" indent="-279400"/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C. Menaksir HasilPengerjaan </a:t>
            </a:r>
            <a:b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</a:br>
            <a:r>
              <a:rPr lang="id-ID" sz="18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Dua Bilangan</a:t>
            </a:r>
            <a:endParaRPr lang="id-ID" sz="18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pic>
        <p:nvPicPr>
          <p:cNvPr id="10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71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188640"/>
            <a:ext cx="2961239" cy="46583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id-ID" sz="2400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Contoh Soal 1</a:t>
            </a:r>
            <a:endParaRPr lang="id-ID" sz="24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27" y="2189812"/>
            <a:ext cx="7776864" cy="404408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id-ID" dirty="0" smtClean="0"/>
              <a:t>5 </a:t>
            </a:r>
            <a:r>
              <a:rPr lang="id-ID" dirty="0"/>
              <a:t>3					50 + 0 = 50</a:t>
            </a:r>
          </a:p>
          <a:p>
            <a:pPr marL="457200" indent="-457200">
              <a:buNone/>
            </a:pPr>
            <a:r>
              <a:rPr lang="id-ID" dirty="0"/>
              <a:t>		 kurang dari 5</a:t>
            </a:r>
          </a:p>
          <a:p>
            <a:pPr marL="457200" indent="-457200">
              <a:buNone/>
            </a:pPr>
            <a:r>
              <a:rPr lang="id-ID" dirty="0"/>
              <a:t>		 dibulatkan menjadi 0			</a:t>
            </a:r>
          </a:p>
          <a:p>
            <a:pPr marL="457200" indent="-457200">
              <a:buNone/>
            </a:pPr>
            <a:r>
              <a:rPr lang="id-ID" dirty="0"/>
              <a:t>	Berarti 53 dibulatkan ke puluhan terdekat menjadi 50.</a:t>
            </a:r>
          </a:p>
          <a:p>
            <a:pPr marL="457200" indent="-457200">
              <a:buNone/>
            </a:pPr>
            <a:r>
              <a:rPr lang="id-ID" dirty="0" smtClean="0"/>
              <a:t>7 </a:t>
            </a:r>
            <a:r>
              <a:rPr lang="id-ID" dirty="0"/>
              <a:t>9					70 + 10 = 80</a:t>
            </a:r>
          </a:p>
          <a:p>
            <a:pPr marL="457200" indent="-457200">
              <a:buNone/>
            </a:pPr>
            <a:r>
              <a:rPr lang="id-ID" dirty="0"/>
              <a:t>		 lebih dari 5</a:t>
            </a:r>
          </a:p>
          <a:p>
            <a:pPr marL="457200" indent="-457200">
              <a:buNone/>
            </a:pPr>
            <a:r>
              <a:rPr lang="id-ID" dirty="0"/>
              <a:t>		 dibulatkan menjadi 10		</a:t>
            </a:r>
          </a:p>
          <a:p>
            <a:pPr marL="457200" indent="-457200">
              <a:buNone/>
            </a:pPr>
            <a:r>
              <a:rPr lang="id-ID" dirty="0"/>
              <a:t>	Berarti 79 dibulatkan mnjadi 80.</a:t>
            </a:r>
          </a:p>
          <a:p>
            <a:pPr marL="457200" indent="-457200">
              <a:buNone/>
            </a:pPr>
            <a:r>
              <a:rPr lang="id-ID" dirty="0"/>
              <a:t>	kemudian jumlahkan hasil pembulatan dari kedua bilangan</a:t>
            </a:r>
          </a:p>
          <a:p>
            <a:pPr marL="457200" indent="-457200">
              <a:buNone/>
            </a:pPr>
            <a:r>
              <a:rPr lang="id-ID" dirty="0"/>
              <a:t>	50 + 80 = 130</a:t>
            </a:r>
          </a:p>
          <a:p>
            <a:pPr marL="457200" indent="-457200">
              <a:buNone/>
            </a:pPr>
            <a:r>
              <a:rPr lang="id-ID" dirty="0"/>
              <a:t>	Jadi, taksiran ke puluhan terdekat dari 53 + 79 adalah 130</a:t>
            </a:r>
          </a:p>
          <a:p>
            <a:pPr marL="457200" indent="-457200">
              <a:buNone/>
            </a:pPr>
            <a:r>
              <a:rPr lang="id-ID" dirty="0"/>
              <a:t>	Ditulis 53 + 79     </a:t>
            </a:r>
            <a:r>
              <a:rPr lang="id-ID" dirty="0" smtClean="0"/>
              <a:t> 130</a:t>
            </a:r>
            <a:r>
              <a:rPr lang="id-ID" dirty="0"/>
              <a:t>.</a:t>
            </a:r>
          </a:p>
          <a:p>
            <a:pPr marL="68580" indent="0" algn="just">
              <a:buNone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853613"/>
            <a:ext cx="7272808" cy="576064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000" b="1" dirty="0">
                <a:solidFill>
                  <a:schemeClr val="bg1"/>
                </a:solidFill>
              </a:rPr>
              <a:t>Tentukan taksiran ke puluhan terdekat dari 53 + </a:t>
            </a:r>
            <a:r>
              <a:rPr lang="id-ID" sz="2000" b="1" dirty="0" smtClean="0">
                <a:solidFill>
                  <a:schemeClr val="bg1"/>
                </a:solidFill>
              </a:rPr>
              <a:t>79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556792"/>
            <a:ext cx="2304256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Pembahasan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>
            <a:off x="1404216" y="2422597"/>
            <a:ext cx="142877" cy="432051"/>
          </a:xfrm>
          <a:prstGeom prst="bentArrow">
            <a:avLst>
              <a:gd name="adj1" fmla="val 26737"/>
              <a:gd name="adj2" fmla="val 25000"/>
              <a:gd name="adj3" fmla="val 47578"/>
              <a:gd name="adj4" fmla="val 3854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>
            <a:off x="4609759" y="2636912"/>
            <a:ext cx="682321" cy="321470"/>
          </a:xfrm>
          <a:prstGeom prst="bentUpArrow">
            <a:avLst>
              <a:gd name="adj1" fmla="val 7642"/>
              <a:gd name="adj2" fmla="val 16642"/>
              <a:gd name="adj3" fmla="val 1353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Bent Arrow 7"/>
          <p:cNvSpPr/>
          <p:nvPr/>
        </p:nvSpPr>
        <p:spPr>
          <a:xfrm rot="16200000">
            <a:off x="1332207" y="3716461"/>
            <a:ext cx="142877" cy="432051"/>
          </a:xfrm>
          <a:prstGeom prst="bentArrow">
            <a:avLst>
              <a:gd name="adj1" fmla="val 26737"/>
              <a:gd name="adj2" fmla="val 25000"/>
              <a:gd name="adj3" fmla="val 47578"/>
              <a:gd name="adj4" fmla="val 3854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4825783" y="3899618"/>
            <a:ext cx="466297" cy="321470"/>
          </a:xfrm>
          <a:prstGeom prst="bentUpArrow">
            <a:avLst>
              <a:gd name="adj1" fmla="val 7642"/>
              <a:gd name="adj2" fmla="val 16642"/>
              <a:gd name="adj3" fmla="val 1353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733256"/>
            <a:ext cx="240032" cy="428628"/>
          </a:xfrm>
          <a:prstGeom prst="rect">
            <a:avLst/>
          </a:prstGeom>
          <a:noFill/>
        </p:spPr>
      </p:pic>
      <p:pic>
        <p:nvPicPr>
          <p:cNvPr id="11" name="Picture 2" descr="D:\Doni's Picture\Icons\Icons2\Favorite Icon\VistaIcons\Aeon_Icon_Pack\PNG\System\iMac-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Left Arrow 12">
            <a:hlinkClick r:id="rId7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0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-17598"/>
            <a:ext cx="3131840" cy="494270"/>
          </a:xfr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id-ID" sz="2400" b="1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Contoh Soal 2</a:t>
            </a:r>
            <a:endParaRPr lang="id-ID" sz="2400" b="1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1764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id-ID" dirty="0"/>
              <a:t>5</a:t>
            </a:r>
            <a:r>
              <a:rPr lang="id-ID" u="sng" dirty="0"/>
              <a:t>99</a:t>
            </a:r>
            <a:r>
              <a:rPr lang="id-ID" dirty="0"/>
              <a:t>			500 + </a:t>
            </a:r>
            <a:r>
              <a:rPr lang="id-ID" u="sng" dirty="0"/>
              <a:t>100</a:t>
            </a:r>
            <a:r>
              <a:rPr lang="id-ID" dirty="0"/>
              <a:t> = 600</a:t>
            </a:r>
          </a:p>
          <a:p>
            <a:pPr marL="514350" indent="-514350">
              <a:buNone/>
            </a:pPr>
            <a:endParaRPr lang="id-ID" u="sng" dirty="0"/>
          </a:p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id-ID" sz="1700" dirty="0" smtClean="0"/>
              <a:t>dibulatkan </a:t>
            </a:r>
            <a:r>
              <a:rPr lang="id-ID" sz="1700" dirty="0"/>
              <a:t>menjadi</a:t>
            </a:r>
          </a:p>
          <a:p>
            <a:pPr marL="514350" indent="-514350">
              <a:buNone/>
            </a:pPr>
            <a:r>
              <a:rPr lang="id-ID" dirty="0" smtClean="0"/>
              <a:t>2</a:t>
            </a:r>
            <a:r>
              <a:rPr lang="id-ID" u="sng" dirty="0" smtClean="0"/>
              <a:t>22</a:t>
            </a:r>
            <a:r>
              <a:rPr lang="id-ID" dirty="0"/>
              <a:t>			200 + </a:t>
            </a:r>
            <a:r>
              <a:rPr lang="id-ID" u="sng" dirty="0"/>
              <a:t>0</a:t>
            </a:r>
            <a:r>
              <a:rPr lang="id-ID" dirty="0"/>
              <a:t> = 200</a:t>
            </a:r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id-ID" sz="1700" dirty="0" smtClean="0"/>
              <a:t>dibulatkan </a:t>
            </a:r>
            <a:r>
              <a:rPr lang="id-ID" sz="1700" dirty="0"/>
              <a:t>menjadi</a:t>
            </a:r>
          </a:p>
          <a:p>
            <a:pPr marL="514350" indent="-514350">
              <a:buNone/>
            </a:pPr>
            <a:r>
              <a:rPr lang="id-ID" dirty="0" smtClean="0"/>
              <a:t>Kurangkan </a:t>
            </a:r>
            <a:r>
              <a:rPr lang="id-ID" dirty="0"/>
              <a:t>hasil pembulatan dari kedua </a:t>
            </a:r>
            <a:r>
              <a:rPr lang="id-ID" dirty="0" smtClean="0"/>
              <a:t>bilangan</a:t>
            </a:r>
          </a:p>
          <a:p>
            <a:pPr marL="514350" indent="-514350">
              <a:buNone/>
            </a:pPr>
            <a:r>
              <a:rPr lang="id-ID" dirty="0" smtClean="0"/>
              <a:t>600 </a:t>
            </a:r>
            <a:r>
              <a:rPr lang="id-ID" dirty="0"/>
              <a:t>– 200 = 400.</a:t>
            </a:r>
          </a:p>
          <a:p>
            <a:pPr marL="514350" indent="-514350">
              <a:buNone/>
            </a:pPr>
            <a:r>
              <a:rPr lang="id-ID" dirty="0" smtClean="0"/>
              <a:t>Jadi</a:t>
            </a:r>
            <a:r>
              <a:rPr lang="id-ID" dirty="0"/>
              <a:t>, taksiran ke ratusan  terdekat dari 599 – </a:t>
            </a:r>
            <a:r>
              <a:rPr lang="id-ID" dirty="0" smtClean="0"/>
              <a:t>222</a:t>
            </a:r>
          </a:p>
          <a:p>
            <a:pPr marL="514350" indent="-514350">
              <a:buNone/>
            </a:pPr>
            <a:r>
              <a:rPr lang="id-ID" dirty="0" smtClean="0"/>
              <a:t>adalah </a:t>
            </a:r>
            <a:r>
              <a:rPr lang="id-ID" dirty="0"/>
              <a:t>400.</a:t>
            </a:r>
          </a:p>
          <a:p>
            <a:pPr marL="514350" indent="-514350">
              <a:buNone/>
            </a:pPr>
            <a:r>
              <a:rPr lang="id-ID" dirty="0" smtClean="0"/>
              <a:t>Ditulis </a:t>
            </a:r>
            <a:r>
              <a:rPr lang="id-ID" dirty="0"/>
              <a:t>599 – 222    400</a:t>
            </a:r>
          </a:p>
          <a:p>
            <a:pPr marL="68580" indent="0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899592" y="836712"/>
            <a:ext cx="727280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endParaRPr lang="id-ID" b="1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 startAt="2"/>
            </a:pPr>
            <a:r>
              <a:rPr lang="id-ID" b="1" dirty="0" smtClean="0">
                <a:solidFill>
                  <a:schemeClr val="bg1"/>
                </a:solidFill>
              </a:rPr>
              <a:t>Tentukan </a:t>
            </a:r>
            <a:r>
              <a:rPr lang="id-ID" b="1" dirty="0">
                <a:solidFill>
                  <a:schemeClr val="bg1"/>
                </a:solidFill>
              </a:rPr>
              <a:t>taksiran ke ratusan terdekat dari 599 – 222</a:t>
            </a:r>
          </a:p>
          <a:p>
            <a:pPr marL="342900" indent="-342900" algn="ctr">
              <a:buFont typeface="+mj-lt"/>
              <a:buAutoNum type="arabicPeriod" startAt="2"/>
            </a:pP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556792"/>
            <a:ext cx="2232248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Pembahasan</a:t>
            </a:r>
            <a:endParaRPr lang="id-ID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58496" y="2492896"/>
            <a:ext cx="841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0800000" flipH="1" flipV="1">
            <a:off x="1403648" y="2564905"/>
            <a:ext cx="2664295" cy="294778"/>
            <a:chOff x="1285852" y="1500174"/>
            <a:chExt cx="3859240" cy="358778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V="1">
              <a:off x="4965703" y="1677975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85852" y="1857364"/>
              <a:ext cx="38576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108051" y="1678769"/>
              <a:ext cx="35639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>
            <a:off x="1930504" y="3573016"/>
            <a:ext cx="841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10800000" flipH="1" flipV="1">
            <a:off x="1403649" y="3718943"/>
            <a:ext cx="2448271" cy="214592"/>
            <a:chOff x="1285852" y="1500174"/>
            <a:chExt cx="3859240" cy="358778"/>
          </a:xfrm>
        </p:grpSpPr>
        <p:cxnSp>
          <p:nvCxnSpPr>
            <p:cNvPr id="17" name="Straight Arrow Connector 16"/>
            <p:cNvCxnSpPr/>
            <p:nvPr/>
          </p:nvCxnSpPr>
          <p:spPr>
            <a:xfrm rot="16200000" flipV="1">
              <a:off x="4965703" y="1677975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5852" y="1857364"/>
              <a:ext cx="38576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108051" y="1678769"/>
              <a:ext cx="35639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952700"/>
            <a:ext cx="240032" cy="428628"/>
          </a:xfrm>
          <a:prstGeom prst="rect">
            <a:avLst/>
          </a:prstGeom>
          <a:noFill/>
        </p:spPr>
      </p:pic>
      <p:pic>
        <p:nvPicPr>
          <p:cNvPr id="21" name="Picture 2" descr="D:\Doni's Picture\Icons\Icons2\Favorite Icon\VistaIcons\Aeon_Icon_Pack\PNG\System\iMac-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Left Arrow 23">
            <a:hlinkClick r:id="rId7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22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086" y="0"/>
            <a:ext cx="2432914" cy="442712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   Contoh Soal 3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500306"/>
            <a:ext cx="6777317" cy="35089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1800" dirty="0" smtClean="0"/>
              <a:t>Banyaknya tim 18</a:t>
            </a:r>
          </a:p>
          <a:p>
            <a:pPr>
              <a:buNone/>
            </a:pPr>
            <a:r>
              <a:rPr lang="id-ID" sz="1800" dirty="0" smtClean="0"/>
              <a:t>1</a:t>
            </a:r>
            <a:r>
              <a:rPr lang="id-ID" sz="1800" u="sng" dirty="0" smtClean="0"/>
              <a:t>8</a:t>
            </a:r>
            <a:r>
              <a:rPr lang="id-ID" sz="1800" dirty="0" smtClean="0"/>
              <a:t>					10 + </a:t>
            </a:r>
            <a:r>
              <a:rPr lang="id-ID" sz="1800" u="sng" dirty="0" smtClean="0"/>
              <a:t>10</a:t>
            </a:r>
            <a:r>
              <a:rPr lang="id-ID" sz="1800" dirty="0" smtClean="0"/>
              <a:t> </a:t>
            </a:r>
          </a:p>
          <a:p>
            <a:pPr indent="-342900">
              <a:buNone/>
            </a:pPr>
            <a:r>
              <a:rPr lang="id-ID" sz="1800" dirty="0" smtClean="0"/>
              <a:t>		lebih dari 5</a:t>
            </a:r>
          </a:p>
          <a:p>
            <a:pPr>
              <a:buNone/>
            </a:pPr>
            <a:r>
              <a:rPr lang="id-ID" sz="1800" dirty="0" smtClean="0"/>
              <a:t>		dibulatkan menjadi 10</a:t>
            </a:r>
          </a:p>
          <a:p>
            <a:pPr>
              <a:buNone/>
            </a:pPr>
            <a:r>
              <a:rPr lang="id-ID" sz="1800" dirty="0" smtClean="0"/>
              <a:t>Anggota setiap tim 21</a:t>
            </a:r>
          </a:p>
          <a:p>
            <a:pPr>
              <a:buNone/>
            </a:pPr>
            <a:r>
              <a:rPr lang="id-ID" sz="1800" dirty="0" smtClean="0"/>
              <a:t>2</a:t>
            </a:r>
            <a:r>
              <a:rPr lang="id-ID" sz="1800" u="sng" dirty="0" smtClean="0"/>
              <a:t>1</a:t>
            </a:r>
            <a:r>
              <a:rPr lang="id-ID" sz="1800" dirty="0" smtClean="0"/>
              <a:t>					20 + </a:t>
            </a:r>
            <a:r>
              <a:rPr lang="id-ID" sz="1800" u="sng" dirty="0" smtClean="0"/>
              <a:t>0</a:t>
            </a:r>
          </a:p>
          <a:p>
            <a:pPr>
              <a:buNone/>
            </a:pPr>
            <a:r>
              <a:rPr lang="id-ID" sz="1800" dirty="0" smtClean="0"/>
              <a:t>		kurang dari 5</a:t>
            </a:r>
          </a:p>
          <a:p>
            <a:pPr>
              <a:buNone/>
            </a:pPr>
            <a:r>
              <a:rPr lang="id-ID" sz="1800" dirty="0" smtClean="0"/>
              <a:t>		dibulatkan menjadi 0</a:t>
            </a:r>
          </a:p>
          <a:p>
            <a:pPr>
              <a:buNone/>
            </a:pPr>
            <a:r>
              <a:rPr lang="id-ID" sz="1800" dirty="0" smtClean="0"/>
              <a:t>Diperoleh 20 x 20 = 400</a:t>
            </a:r>
          </a:p>
          <a:p>
            <a:pPr>
              <a:buNone/>
            </a:pPr>
            <a:r>
              <a:rPr lang="id-ID" sz="1800" dirty="0" smtClean="0"/>
              <a:t>Jadi, jumlah anak yang ikut gerak jalan kira-kira  ada 400</a:t>
            </a:r>
            <a:endParaRPr lang="id-ID" sz="1800" dirty="0"/>
          </a:p>
        </p:txBody>
      </p:sp>
      <p:sp>
        <p:nvSpPr>
          <p:cNvPr id="5" name="Rectangle 4"/>
          <p:cNvSpPr/>
          <p:nvPr/>
        </p:nvSpPr>
        <p:spPr>
          <a:xfrm>
            <a:off x="857224" y="714356"/>
            <a:ext cx="7272808" cy="10920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 algn="just"/>
            <a:r>
              <a:rPr lang="id-ID" b="1" dirty="0" smtClean="0"/>
              <a:t>3. Banyak kelompok yang ikut gerak jalan 18 tim, setiap tim beranggotakan 21 anak. Berapa kira-kira jumlah anak yang ikut gerak jalan?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100" y="1928802"/>
            <a:ext cx="2232248" cy="5046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Pembahasan</a:t>
            </a:r>
            <a:endParaRPr lang="id-ID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428728" y="3286124"/>
            <a:ext cx="357984" cy="287340"/>
            <a:chOff x="1356496" y="3214686"/>
            <a:chExt cx="357984" cy="287340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857752" y="3358356"/>
            <a:ext cx="643736" cy="500860"/>
            <a:chOff x="4857752" y="3358356"/>
            <a:chExt cx="643736" cy="500860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5250661" y="3607595"/>
              <a:ext cx="50006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57752" y="3857628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428728" y="4641858"/>
            <a:ext cx="357984" cy="287340"/>
            <a:chOff x="1356496" y="3214686"/>
            <a:chExt cx="357984" cy="287340"/>
          </a:xfrm>
        </p:grpSpPr>
        <p:cxnSp>
          <p:nvCxnSpPr>
            <p:cNvPr id="21" name="Straight Arrow Connector 20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714876" y="4642652"/>
            <a:ext cx="643736" cy="500860"/>
            <a:chOff x="4857752" y="3358356"/>
            <a:chExt cx="643736" cy="500860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250661" y="3607595"/>
              <a:ext cx="50006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57752" y="3857628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30" name="Right Arrow 29">
            <a:hlinkClick r:id="rId5" action="ppaction://hlinksldjump"/>
          </p:cNvPr>
          <p:cNvSpPr/>
          <p:nvPr/>
        </p:nvSpPr>
        <p:spPr>
          <a:xfrm>
            <a:off x="8072462" y="5929330"/>
            <a:ext cx="504056" cy="3238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Left Arrow 30">
            <a:hlinkClick r:id="rId6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6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299" y="9248"/>
            <a:ext cx="2528378" cy="428628"/>
          </a:xfr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Contoh Soal 4</a:t>
            </a:r>
            <a:endParaRPr lang="id-ID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57430"/>
            <a:ext cx="7314722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1800" dirty="0" smtClean="0"/>
              <a:t>Banyaknya minuman 576 botol</a:t>
            </a:r>
          </a:p>
          <a:p>
            <a:pPr>
              <a:buNone/>
            </a:pPr>
            <a:r>
              <a:rPr lang="id-ID" sz="1800" dirty="0" smtClean="0"/>
              <a:t>5</a:t>
            </a:r>
            <a:r>
              <a:rPr lang="id-ID" sz="1800" u="sng" dirty="0" smtClean="0"/>
              <a:t>76</a:t>
            </a:r>
            <a:r>
              <a:rPr lang="id-ID" sz="1800" dirty="0" smtClean="0"/>
              <a:t>					500 + </a:t>
            </a:r>
            <a:r>
              <a:rPr lang="id-ID" sz="1800" u="sng" dirty="0" smtClean="0"/>
              <a:t>100</a:t>
            </a:r>
          </a:p>
          <a:p>
            <a:pPr>
              <a:buNone/>
            </a:pPr>
            <a:r>
              <a:rPr lang="id-ID" sz="1800" dirty="0" smtClean="0"/>
              <a:t>		lebih dari 50</a:t>
            </a:r>
          </a:p>
          <a:p>
            <a:pPr>
              <a:buNone/>
            </a:pPr>
            <a:r>
              <a:rPr lang="id-ID" sz="1800" dirty="0" smtClean="0"/>
              <a:t>		dibulatkan menjadi 100</a:t>
            </a:r>
          </a:p>
          <a:p>
            <a:pPr>
              <a:buNone/>
            </a:pPr>
            <a:r>
              <a:rPr lang="id-ID" sz="1800" dirty="0" smtClean="0"/>
              <a:t>Banyaknya tim 18</a:t>
            </a:r>
          </a:p>
          <a:p>
            <a:pPr>
              <a:buNone/>
            </a:pPr>
            <a:r>
              <a:rPr lang="id-ID" sz="1800" dirty="0" smtClean="0"/>
              <a:t>1</a:t>
            </a:r>
            <a:r>
              <a:rPr lang="id-ID" sz="1800" u="sng" dirty="0" smtClean="0"/>
              <a:t>8</a:t>
            </a:r>
            <a:r>
              <a:rPr lang="id-ID" sz="1800" dirty="0" smtClean="0"/>
              <a:t>						10 + 10</a:t>
            </a:r>
          </a:p>
          <a:p>
            <a:pPr>
              <a:buNone/>
            </a:pPr>
            <a:r>
              <a:rPr lang="id-ID" sz="1800" dirty="0" smtClean="0"/>
              <a:t>		lebih dari 5</a:t>
            </a:r>
          </a:p>
          <a:p>
            <a:pPr>
              <a:buNone/>
            </a:pPr>
            <a:r>
              <a:rPr lang="id-ID" sz="1800" dirty="0" smtClean="0"/>
              <a:t>		dibulatkan menjadi 10</a:t>
            </a:r>
          </a:p>
          <a:p>
            <a:pPr>
              <a:buNone/>
            </a:pPr>
            <a:r>
              <a:rPr lang="id-ID" sz="1800" dirty="0" smtClean="0"/>
              <a:t>Diperoleh 600 : 20 = 30</a:t>
            </a:r>
          </a:p>
          <a:p>
            <a:pPr marL="93663" indent="-23813">
              <a:buNone/>
            </a:pPr>
            <a:r>
              <a:rPr lang="id-ID" sz="1800" dirty="0" smtClean="0"/>
              <a:t>Jadi, banyaknya minuman yang didapatkan setiap tim adalah 30 botol.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24" y="642918"/>
            <a:ext cx="7272808" cy="10920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475" lvl="0" indent="-371475" algn="just"/>
            <a:r>
              <a:rPr lang="id-ID" b="1" dirty="0" smtClean="0"/>
              <a:t>4.  Apabila panitia menyediakan minuman sebanyak 576 botol untuk peserta gerak jalan, kira-kira berapa botol minuman yang didapatkan setiap tim?</a:t>
            </a:r>
          </a:p>
          <a:p>
            <a:pPr algn="just"/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1785926"/>
            <a:ext cx="2232248" cy="5046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Pembahasan</a:t>
            </a:r>
            <a:endParaRPr lang="id-ID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499372" y="3000372"/>
            <a:ext cx="357984" cy="287340"/>
            <a:chOff x="1356496" y="3214686"/>
            <a:chExt cx="357984" cy="28734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072066" y="3071810"/>
            <a:ext cx="1500992" cy="500860"/>
            <a:chOff x="5072066" y="3071810"/>
            <a:chExt cx="1500992" cy="50086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322231" y="3321049"/>
              <a:ext cx="50006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2066" y="3571876"/>
              <a:ext cx="1500198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427934" y="4284668"/>
            <a:ext cx="357984" cy="287340"/>
            <a:chOff x="1356496" y="3214686"/>
            <a:chExt cx="357984" cy="287340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V="1">
              <a:off x="1214017" y="3357165"/>
              <a:ext cx="28575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57290" y="3500438"/>
              <a:ext cx="357190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57752" y="4357694"/>
            <a:ext cx="1500992" cy="500860"/>
            <a:chOff x="5072066" y="3071810"/>
            <a:chExt cx="1500992" cy="50086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322231" y="3321049"/>
              <a:ext cx="50006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72066" y="3571876"/>
              <a:ext cx="1500198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744563" cy="744563"/>
          </a:xfrm>
          <a:prstGeom prst="rect">
            <a:avLst/>
          </a:prstGeom>
          <a:noFill/>
        </p:spPr>
      </p:pic>
      <p:sp>
        <p:nvSpPr>
          <p:cNvPr id="27" name="Left Arrow 26">
            <a:hlinkClick r:id="rId5" action="ppaction://hlinksldjump"/>
          </p:cNvPr>
          <p:cNvSpPr/>
          <p:nvPr/>
        </p:nvSpPr>
        <p:spPr>
          <a:xfrm>
            <a:off x="6572264" y="5929330"/>
            <a:ext cx="504056" cy="32385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2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sena's univ\Semester 3\Program Komputer\1C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511">
            <a:off x="4927371" y="2950095"/>
            <a:ext cx="2965069" cy="21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Tsena's univ\Semester 3\Program Komputer\cotretan 2\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5" y="404664"/>
            <a:ext cx="1162597" cy="15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ni's Picture\Icons\Icons2\Favorite Icon\VistaIcons\Aeon_Icon_Pack\PNG\System\iMac-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4880" y="5965521"/>
            <a:ext cx="685800" cy="64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0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9987" y="79296"/>
            <a:ext cx="352722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/>
            <a:r>
              <a:rPr lang="id-ID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D. Menentukan FPB dan KPK Bilangan Bulat</a:t>
            </a:r>
            <a:endParaRPr lang="id-ID" dirty="0"/>
          </a:p>
        </p:txBody>
      </p:sp>
      <p:sp>
        <p:nvSpPr>
          <p:cNvPr id="5" name="Half Frame 4"/>
          <p:cNvSpPr/>
          <p:nvPr/>
        </p:nvSpPr>
        <p:spPr>
          <a:xfrm>
            <a:off x="467544" y="734805"/>
            <a:ext cx="3312369" cy="7200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id-ID" sz="2400" b="1" dirty="0" smtClean="0">
                <a:solidFill>
                  <a:schemeClr val="accent1"/>
                </a:solidFill>
              </a:rPr>
              <a:t>Bilangan Prima</a:t>
            </a:r>
            <a:endParaRPr lang="id-ID" sz="24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67544" y="1700808"/>
            <a:ext cx="8064896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0" algn="just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Bilangan prima adalah bilangan yang hanya mempunyai faktor 1 dan bilangan itu sendiri.</a:t>
            </a:r>
          </a:p>
          <a:p>
            <a:pPr marL="257175" indent="0" algn="just">
              <a:buNone/>
            </a:pPr>
            <a:endParaRPr lang="id-ID" sz="2000" b="1" dirty="0" smtClean="0">
              <a:solidFill>
                <a:srgbClr val="00B0F0"/>
              </a:solidFill>
            </a:endParaRPr>
          </a:p>
          <a:p>
            <a:pPr marL="68263" indent="188913" algn="just">
              <a:buNone/>
            </a:pPr>
            <a:r>
              <a:rPr lang="id-ID" sz="2000" b="1" u="sng" dirty="0" smtClean="0">
                <a:solidFill>
                  <a:schemeClr val="bg1">
                    <a:lumMod val="95000"/>
                  </a:schemeClr>
                </a:solidFill>
              </a:rPr>
              <a:t>Contoh :</a:t>
            </a:r>
          </a:p>
          <a:p>
            <a:pPr algn="just"/>
            <a:r>
              <a:rPr lang="id-ID" sz="1800" dirty="0" smtClean="0">
                <a:solidFill>
                  <a:schemeClr val="bg1">
                    <a:lumMod val="95000"/>
                  </a:schemeClr>
                </a:solidFill>
              </a:rPr>
              <a:t>2 merupakan  bilangan prima karena  faktor  dari 2 adalah 1 dan 2.</a:t>
            </a:r>
          </a:p>
          <a:p>
            <a:pPr marL="68263" indent="303213" algn="just">
              <a:buNone/>
            </a:pPr>
            <a:endParaRPr lang="id-ID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id-ID" sz="1800" dirty="0" smtClean="0">
                <a:solidFill>
                  <a:schemeClr val="bg1">
                    <a:lumMod val="95000"/>
                  </a:schemeClr>
                </a:solidFill>
              </a:rPr>
              <a:t>3 </a:t>
            </a:r>
            <a:r>
              <a:rPr lang="id-ID" sz="1800" dirty="0">
                <a:solidFill>
                  <a:schemeClr val="bg1">
                    <a:lumMod val="95000"/>
                  </a:schemeClr>
                </a:solidFill>
              </a:rPr>
              <a:t>merupakan  bilangan prima karena  faktor  dari </a:t>
            </a:r>
            <a:r>
              <a:rPr lang="id-ID" sz="1800" dirty="0" smtClean="0">
                <a:solidFill>
                  <a:schemeClr val="bg1">
                    <a:lumMod val="95000"/>
                  </a:schemeClr>
                </a:solidFill>
              </a:rPr>
              <a:t>3 adalah 1 </a:t>
            </a:r>
            <a:r>
              <a:rPr lang="id-ID" sz="1800" dirty="0">
                <a:solidFill>
                  <a:schemeClr val="bg1">
                    <a:lumMod val="95000"/>
                  </a:schemeClr>
                </a:solidFill>
              </a:rPr>
              <a:t>dan </a:t>
            </a:r>
            <a:r>
              <a:rPr lang="id-ID" sz="1800" dirty="0" smtClean="0">
                <a:solidFill>
                  <a:schemeClr val="bg1">
                    <a:lumMod val="95000"/>
                  </a:schemeClr>
                </a:solidFill>
              </a:rPr>
              <a:t>3.</a:t>
            </a:r>
          </a:p>
          <a:p>
            <a:pPr marL="68263" indent="295275" algn="just">
              <a:buNone/>
            </a:pPr>
            <a:endParaRPr lang="id-ID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54013" indent="-285750" algn="just"/>
            <a:r>
              <a:rPr lang="id-ID" sz="1800" dirty="0" smtClean="0">
                <a:solidFill>
                  <a:schemeClr val="bg1">
                    <a:lumMod val="95000"/>
                  </a:schemeClr>
                </a:solidFill>
              </a:rPr>
              <a:t>6 bukan bilangan prima karena faktor dari 6 adalah 1, 2, 3, 6.</a:t>
            </a:r>
          </a:p>
          <a:p>
            <a:pPr algn="just"/>
            <a:endParaRPr lang="id-ID" sz="1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 descr="D:\Doni's Picture\Icons\Icons2\Favorite Icon\VistaIcons\Aeon_Icon_Pack\PNG\System\iMac-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 Arrow 9">
            <a:hlinkClick r:id="rId7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64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9987" y="79296"/>
            <a:ext cx="352722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/>
            <a:r>
              <a:rPr lang="id-ID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D. Menentukan FPB dan KPK Bilangan Bulat</a:t>
            </a:r>
            <a:endParaRPr lang="id-ID" dirty="0"/>
          </a:p>
        </p:txBody>
      </p:sp>
      <p:sp>
        <p:nvSpPr>
          <p:cNvPr id="5" name="Half Frame 4"/>
          <p:cNvSpPr/>
          <p:nvPr/>
        </p:nvSpPr>
        <p:spPr>
          <a:xfrm>
            <a:off x="467544" y="734805"/>
            <a:ext cx="6142384" cy="7200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id-ID" sz="2400" b="1" dirty="0">
                <a:solidFill>
                  <a:schemeClr val="accent1"/>
                </a:solidFill>
              </a:rPr>
              <a:t>Faktor Prima Dan Faktorisasi Prima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064896" cy="465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" indent="0" algn="just">
                  <a:buNone/>
                </a:pPr>
                <a:r>
                  <a:rPr lang="id-ID" sz="1800" b="1" dirty="0" smtClean="0">
                    <a:solidFill>
                      <a:srgbClr val="FF6699"/>
                    </a:solidFill>
                  </a:rPr>
                  <a:t>Faktor prima yaitu faktor-faktor yang berupa bilangan prima </a:t>
                </a:r>
              </a:p>
              <a:p>
                <a:pPr marL="68580" indent="0" algn="just">
                  <a:buNone/>
                </a:pPr>
                <a:r>
                  <a:rPr lang="id-ID" sz="1800" b="1" dirty="0">
                    <a:solidFill>
                      <a:srgbClr val="FF6699"/>
                    </a:solidFill>
                  </a:rPr>
                  <a:t>Dengan cara: membagi berturut-turut menggunakan bilangan </a:t>
                </a:r>
                <a:r>
                  <a:rPr lang="id-ID" sz="1800" b="1" dirty="0" smtClean="0">
                    <a:solidFill>
                      <a:srgbClr val="FF6699"/>
                    </a:solidFill>
                  </a:rPr>
                  <a:t>prima.</a:t>
                </a:r>
              </a:p>
              <a:p>
                <a:pPr marL="68580" indent="0" algn="just">
                  <a:buNone/>
                </a:pPr>
                <a:r>
                  <a:rPr lang="id-ID" sz="1600" b="1" dirty="0" smtClean="0">
                    <a:solidFill>
                      <a:srgbClr val="00B0F0"/>
                    </a:solidFill>
                  </a:rPr>
                  <a:t>Contoh:</a:t>
                </a:r>
              </a:p>
              <a:p>
                <a:pPr marL="0" indent="85725">
                  <a:buNone/>
                </a:pPr>
                <a:r>
                  <a:rPr lang="id-ID" sz="1600" dirty="0" smtClean="0">
                    <a:solidFill>
                      <a:schemeClr val="bg1"/>
                    </a:solidFill>
                  </a:rPr>
                  <a:t>Tentukan Faktor </a:t>
                </a:r>
                <a:r>
                  <a:rPr lang="id-ID" sz="1600" dirty="0">
                    <a:solidFill>
                      <a:schemeClr val="bg1"/>
                    </a:solidFill>
                  </a:rPr>
                  <a:t>prima dan faktorisasi prima bilangan 124.</a:t>
                </a:r>
              </a:p>
              <a:p>
                <a:pPr marL="0" indent="85725">
                  <a:buNone/>
                </a:pPr>
                <a:r>
                  <a:rPr lang="id-ID" sz="1600" dirty="0" smtClean="0">
                    <a:solidFill>
                      <a:schemeClr val="bg1"/>
                    </a:solidFill>
                  </a:rPr>
                  <a:t>Pembahasan:			</a:t>
                </a:r>
                <a:r>
                  <a:rPr lang="id-ID" sz="1600" b="1" dirty="0" smtClean="0">
                    <a:solidFill>
                      <a:schemeClr val="bg1"/>
                    </a:solidFill>
                  </a:rPr>
                  <a:t>    124</a:t>
                </a:r>
              </a:p>
              <a:p>
                <a:pPr marL="0" indent="85725">
                  <a:buNone/>
                </a:pPr>
                <a:r>
                  <a:rPr lang="id-ID" sz="1600" dirty="0" smtClean="0">
                    <a:solidFill>
                      <a:schemeClr val="bg1"/>
                    </a:solidFill>
                  </a:rPr>
                  <a:t>					</a:t>
                </a:r>
                <a:endParaRPr lang="id-ID" sz="1600" dirty="0">
                  <a:solidFill>
                    <a:srgbClr val="00B0F0"/>
                  </a:solidFill>
                </a:endParaRPr>
              </a:p>
              <a:p>
                <a:pPr marL="0" indent="85725">
                  <a:buNone/>
                </a:pPr>
                <a:r>
                  <a:rPr lang="id-ID" sz="1600" dirty="0" smtClean="0">
                    <a:solidFill>
                      <a:srgbClr val="00B0F0"/>
                    </a:solidFill>
                  </a:rPr>
                  <a:t>					</a:t>
                </a:r>
              </a:p>
              <a:p>
                <a:pPr marL="68580" indent="0">
                  <a:buNone/>
                </a:pPr>
                <a:endParaRPr lang="id-ID" sz="1600" dirty="0">
                  <a:solidFill>
                    <a:srgbClr val="00B0F0"/>
                  </a:solidFill>
                </a:endParaRPr>
              </a:p>
              <a:p>
                <a:pPr marL="68580" indent="0">
                  <a:buNone/>
                </a:pPr>
                <a:endParaRPr lang="id-ID" sz="1600" dirty="0" smtClean="0">
                  <a:solidFill>
                    <a:srgbClr val="00B0F0"/>
                  </a:solidFill>
                </a:endParaRPr>
              </a:p>
              <a:p>
                <a:pPr marL="68580" indent="0">
                  <a:buNone/>
                </a:pPr>
                <a:endParaRPr lang="id-ID" sz="1600" dirty="0" smtClean="0">
                  <a:solidFill>
                    <a:schemeClr val="bg1"/>
                  </a:solidFill>
                </a:endParaRPr>
              </a:p>
              <a:p>
                <a:r>
                  <a:rPr lang="id-ID" sz="1600" dirty="0" smtClean="0">
                    <a:solidFill>
                      <a:schemeClr val="bg1"/>
                    </a:solidFill>
                  </a:rPr>
                  <a:t>Dari </a:t>
                </a:r>
                <a:r>
                  <a:rPr lang="id-ID" sz="1600" dirty="0">
                    <a:solidFill>
                      <a:schemeClr val="bg1"/>
                    </a:solidFill>
                  </a:rPr>
                  <a:t>pohon faktor tersebut diperoleh 124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 =  2 x 2 x 31</a:t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r>
                  <a:rPr lang="id-ID" sz="1600" dirty="0">
                    <a:solidFill>
                      <a:schemeClr val="bg1"/>
                    </a:solidFill>
                  </a:rPr>
                  <a:t>Faktor prima bilangan 124 adalah 2 dan 31</a:t>
                </a:r>
              </a:p>
              <a:p>
                <a:r>
                  <a:rPr lang="id-ID" sz="1600" dirty="0">
                    <a:solidFill>
                      <a:schemeClr val="bg1"/>
                    </a:solidFill>
                  </a:rPr>
                  <a:t>Faktorisasi prima bilangan 124 =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2 x 2 x 31 </a:t>
                </a:r>
                <a:r>
                  <a:rPr lang="id-ID" sz="1600" dirty="0">
                    <a:solidFill>
                      <a:schemeClr val="bg1"/>
                    </a:solidFill>
                  </a:rPr>
                  <a:t>=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id-ID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600" dirty="0" smtClean="0">
                    <a:solidFill>
                      <a:schemeClr val="bg1"/>
                    </a:solidFill>
                  </a:rPr>
                  <a:t>x 31</a:t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85725">
                  <a:buNone/>
                </a:pPr>
                <a:endParaRPr lang="id-ID" sz="1600" dirty="0">
                  <a:solidFill>
                    <a:schemeClr val="bg1"/>
                  </a:solidFill>
                </a:endParaRPr>
              </a:p>
              <a:p>
                <a:pPr marL="68580" indent="0" algn="just">
                  <a:buNone/>
                </a:pPr>
                <a:endParaRPr lang="id-ID" sz="18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064896" cy="4651017"/>
              </a:xfrm>
              <a:prstGeom prst="rect">
                <a:avLst/>
              </a:prstGeom>
              <a:blipFill rotWithShape="1">
                <a:blip r:embed="rId4"/>
                <a:stretch>
                  <a:fillRect t="-655" r="-7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:\Doni's Picture\Icons\Icons2\Favorite Icon\VistaIcons\Aeon_Icon_Pack\PNG\System\iMac-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9" name="Right Arrow 8">
            <a:hlinkClick r:id="rId7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 Arrow 9">
            <a:hlinkClick r:id="rId8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6" name="Group 25"/>
          <p:cNvGrpSpPr/>
          <p:nvPr/>
        </p:nvGrpSpPr>
        <p:grpSpPr>
          <a:xfrm>
            <a:off x="3999131" y="3258421"/>
            <a:ext cx="1116118" cy="629189"/>
            <a:chOff x="3895917" y="3573016"/>
            <a:chExt cx="1116118" cy="629189"/>
          </a:xfrm>
        </p:grpSpPr>
        <p:sp>
          <p:nvSpPr>
            <p:cNvPr id="15" name="Oval 14"/>
            <p:cNvSpPr/>
            <p:nvPr/>
          </p:nvSpPr>
          <p:spPr>
            <a:xfrm>
              <a:off x="3895917" y="3770157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2</a:t>
              </a:r>
              <a:endParaRPr lang="id-ID" dirty="0"/>
            </a:p>
          </p:txBody>
        </p:sp>
        <p:cxnSp>
          <p:nvCxnSpPr>
            <p:cNvPr id="18" name="Straight Connector 17"/>
            <p:cNvCxnSpPr>
              <a:endCxn id="15" idx="7"/>
            </p:cNvCxnSpPr>
            <p:nvPr/>
          </p:nvCxnSpPr>
          <p:spPr>
            <a:xfrm flipH="1">
              <a:off x="4264693" y="3573016"/>
              <a:ext cx="315294" cy="260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9987" y="3573016"/>
              <a:ext cx="432048" cy="260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83201" y="3948081"/>
            <a:ext cx="909928" cy="508248"/>
            <a:chOff x="4670184" y="4202205"/>
            <a:chExt cx="909928" cy="508248"/>
          </a:xfrm>
        </p:grpSpPr>
        <p:sp>
          <p:nvSpPr>
            <p:cNvPr id="16" name="Oval 15"/>
            <p:cNvSpPr/>
            <p:nvPr/>
          </p:nvSpPr>
          <p:spPr>
            <a:xfrm>
              <a:off x="4670184" y="4278405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2</a:t>
              </a:r>
              <a:endParaRPr lang="id-ID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5012035" y="4202205"/>
              <a:ext cx="208037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20072" y="4202205"/>
              <a:ext cx="36004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989631" y="3548956"/>
            <a:ext cx="4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62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6547" y="4101707"/>
            <a:ext cx="4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31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9987" y="79296"/>
            <a:ext cx="352722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/>
            <a:r>
              <a:rPr lang="id-ID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D. Menentukan FPB dan KPK Bilangan Bulat</a:t>
            </a:r>
            <a:endParaRPr lang="id-ID" dirty="0"/>
          </a:p>
        </p:txBody>
      </p:sp>
      <p:sp>
        <p:nvSpPr>
          <p:cNvPr id="5" name="Half Frame 4"/>
          <p:cNvSpPr/>
          <p:nvPr/>
        </p:nvSpPr>
        <p:spPr>
          <a:xfrm>
            <a:off x="467544" y="734805"/>
            <a:ext cx="7416824" cy="720080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 smtClean="0">
              <a:solidFill>
                <a:srgbClr val="FFFF66"/>
              </a:solidFill>
            </a:endParaRPr>
          </a:p>
          <a:p>
            <a:pPr algn="ctr"/>
            <a:r>
              <a:rPr lang="id-ID" sz="2400" b="1" dirty="0">
                <a:solidFill>
                  <a:srgbClr val="FFFF66"/>
                </a:solidFill>
              </a:rPr>
              <a:t>Menentukan Faktor Persekutuan Terbesar (FPB)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67544" y="1475749"/>
                <a:ext cx="8064896" cy="472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0" algn="just">
                  <a:buNone/>
                </a:pPr>
                <a:r>
                  <a:rPr lang="id-ID" sz="1600" b="1" dirty="0" smtClean="0">
                    <a:solidFill>
                      <a:srgbClr val="00B050"/>
                    </a:solidFill>
                  </a:rPr>
                  <a:t>Faktor persekutuan terbesar adalah bilangan terbesar yang habis membagi kedua bilangan tersebut.</a:t>
                </a:r>
              </a:p>
              <a:p>
                <a:pPr marL="68263" indent="188913" algn="just">
                  <a:buNone/>
                </a:pPr>
                <a:r>
                  <a:rPr lang="id-ID" sz="1600" b="1" u="sng" dirty="0" smtClean="0">
                    <a:solidFill>
                      <a:schemeClr val="bg1">
                        <a:lumMod val="95000"/>
                      </a:schemeClr>
                    </a:solidFill>
                  </a:rPr>
                  <a:t>Contoh :</a:t>
                </a:r>
              </a:p>
              <a:p>
                <a:pPr algn="just"/>
                <a:r>
                  <a:rPr lang="id-ID" sz="1400" dirty="0">
                    <a:solidFill>
                      <a:schemeClr val="bg1"/>
                    </a:solidFill>
                  </a:rPr>
                  <a:t>Ida mendapat oleh-oleh dari ibunya berupa 30 kue dan 72 permen. Kue dan permen tersebut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dibungkus </a:t>
                </a:r>
                <a:r>
                  <a:rPr lang="id-ID" sz="1400" dirty="0">
                    <a:solidFill>
                      <a:schemeClr val="bg1"/>
                    </a:solidFill>
                  </a:rPr>
                  <a:t>untuk dibagikan kepada beberapa temannya. Setiap bungkus isinya sama. Ada berapa bungkusan yang dapat dibuat ida sebanyak-banyaknya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?</a:t>
                </a:r>
              </a:p>
              <a:p>
                <a:pPr algn="just"/>
                <a:endParaRPr lang="id-ID" sz="1400" dirty="0">
                  <a:solidFill>
                    <a:schemeClr val="bg1"/>
                  </a:solidFill>
                </a:endParaRPr>
              </a:p>
              <a:p>
                <a:pPr marL="68263" indent="293688" algn="just">
                  <a:buNone/>
                </a:pPr>
                <a:r>
                  <a:rPr lang="id-ID" sz="1400" b="1" dirty="0" smtClean="0">
                    <a:solidFill>
                      <a:schemeClr val="bg1"/>
                    </a:solidFill>
                  </a:rPr>
                  <a:t>Pembahasan:</a:t>
                </a:r>
              </a:p>
              <a:p>
                <a:pPr marL="68263" indent="293688" algn="just">
                  <a:buNone/>
                </a:pPr>
                <a:r>
                  <a:rPr lang="id-ID" sz="1400" b="1" dirty="0" smtClean="0">
                    <a:solidFill>
                      <a:srgbClr val="FFFF00"/>
                    </a:solidFill>
                  </a:rPr>
                  <a:t>Cara I:</a:t>
                </a:r>
              </a:p>
              <a:p>
                <a:pPr marL="361950" indent="0" algn="just">
                  <a:buNone/>
                </a:pPr>
                <a:r>
                  <a:rPr lang="id-ID" sz="1400" dirty="0">
                    <a:solidFill>
                      <a:schemeClr val="bg1"/>
                    </a:solidFill>
                  </a:rPr>
                  <a:t>Permasalahan diatas dapat diselesaikan dengan mencari bilangan terbesar yang dapat membagi bilangan 30 dan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72. </a:t>
                </a:r>
              </a:p>
              <a:p>
                <a:pPr marL="361950" indent="0" algn="just">
                  <a:buNone/>
                </a:pPr>
                <a:r>
                  <a:rPr lang="id-ID" sz="1400" dirty="0" smtClean="0">
                    <a:solidFill>
                      <a:schemeClr val="bg1"/>
                    </a:solidFill>
                  </a:rPr>
                  <a:t>Menentuka FPB:</a:t>
                </a:r>
              </a:p>
              <a:p>
                <a:pPr lvl="3"/>
                <a:r>
                  <a:rPr lang="id-ID" sz="1400" dirty="0" smtClean="0">
                    <a:solidFill>
                      <a:schemeClr val="bg1"/>
                    </a:solidFill>
                  </a:rPr>
                  <a:t> 30 </a:t>
                </a:r>
                <a:r>
                  <a:rPr lang="id-ID" sz="1400" dirty="0">
                    <a:solidFill>
                      <a:schemeClr val="bg1"/>
                    </a:solidFill>
                  </a:rPr>
                  <a:t>= 2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 x 3  x 5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lvl="3"/>
                <a:r>
                  <a:rPr lang="id-ID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id-ID" sz="1400" dirty="0">
                    <a:solidFill>
                      <a:schemeClr val="bg1"/>
                    </a:solidFill>
                  </a:rPr>
                  <a:t>72 =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2 x 2 x 2 x 3 x 3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id-ID" sz="1400" dirty="0" smtClean="0">
                    <a:solidFill>
                      <a:schemeClr val="bg1"/>
                    </a:solidFill>
                  </a:rPr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d-ID" sz="1400" dirty="0" smtClean="0">
                  <a:solidFill>
                    <a:schemeClr val="bg1"/>
                  </a:solidFill>
                </a:endParaRPr>
              </a:p>
              <a:p>
                <a:pPr indent="-66675"/>
                <a:endParaRPr lang="id-ID" sz="1400" dirty="0" smtClean="0">
                  <a:solidFill>
                    <a:schemeClr val="bg1"/>
                  </a:solidFill>
                </a:endParaRPr>
              </a:p>
              <a:p>
                <a:pPr indent="-66675"/>
                <a:r>
                  <a:rPr lang="id-ID" sz="1400" dirty="0" smtClean="0">
                    <a:solidFill>
                      <a:schemeClr val="bg1"/>
                    </a:solidFill>
                  </a:rPr>
                  <a:t>FPB </a:t>
                </a:r>
                <a:r>
                  <a:rPr lang="id-ID" sz="1400" dirty="0">
                    <a:solidFill>
                      <a:schemeClr val="bg1"/>
                    </a:solidFill>
                  </a:rPr>
                  <a:t>dari 30 dan 72 = 2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id-ID" sz="1400" dirty="0">
                    <a:solidFill>
                      <a:schemeClr val="bg1"/>
                    </a:solidFill>
                  </a:rPr>
                  <a:t>x 3</a:t>
                </a:r>
              </a:p>
              <a:p>
                <a:pPr indent="-66675"/>
                <a:r>
                  <a:rPr lang="id-ID" sz="1400" dirty="0">
                    <a:solidFill>
                      <a:schemeClr val="bg1"/>
                    </a:solidFill>
                  </a:rPr>
                  <a:t>Jadi bungkusan yang bisa dibuat Ida paling banyak ada 6</a:t>
                </a:r>
              </a:p>
              <a:p>
                <a:pPr algn="just"/>
                <a:endParaRPr lang="id-ID" sz="1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75749"/>
                <a:ext cx="8064896" cy="4728282"/>
              </a:xfrm>
              <a:prstGeom prst="rect">
                <a:avLst/>
              </a:prstGeom>
              <a:blipFill rotWithShape="1">
                <a:blip r:embed="rId4"/>
                <a:stretch>
                  <a:fillRect t="-387" r="-113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:\Doni's Picture\Icons\Icons2\Favorite Icon\VistaIcons\Aeon_Icon_Pack\PNG\System\iMac-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9" name="Right Arrow 8">
            <a:hlinkClick r:id="rId7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 Arrow 9">
            <a:hlinkClick r:id="rId8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" name="Straight Connector 2"/>
          <p:cNvCxnSpPr/>
          <p:nvPr/>
        </p:nvCxnSpPr>
        <p:spPr>
          <a:xfrm>
            <a:off x="899592" y="5085184"/>
            <a:ext cx="3276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3788"/>
            <a:ext cx="9144000" cy="688178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Bentuk bebas 6"/>
          <p:cNvSpPr/>
          <p:nvPr/>
        </p:nvSpPr>
        <p:spPr>
          <a:xfrm>
            <a:off x="428596" y="928670"/>
            <a:ext cx="7858180" cy="4187917"/>
          </a:xfrm>
          <a:custGeom>
            <a:avLst/>
            <a:gdLst>
              <a:gd name="connsiteX0" fmla="*/ 0 w 7715304"/>
              <a:gd name="connsiteY0" fmla="*/ 0 h 4786346"/>
              <a:gd name="connsiteX1" fmla="*/ 7715304 w 7715304"/>
              <a:gd name="connsiteY1" fmla="*/ 0 h 4786346"/>
              <a:gd name="connsiteX2" fmla="*/ 7715304 w 7715304"/>
              <a:gd name="connsiteY2" fmla="*/ 4786346 h 4786346"/>
              <a:gd name="connsiteX3" fmla="*/ 0 w 7715304"/>
              <a:gd name="connsiteY3" fmla="*/ 4786346 h 4786346"/>
              <a:gd name="connsiteX4" fmla="*/ 0 w 7715304"/>
              <a:gd name="connsiteY4" fmla="*/ 0 h 4786346"/>
              <a:gd name="connsiteX0" fmla="*/ 0 w 7715304"/>
              <a:gd name="connsiteY0" fmla="*/ 0 h 4786346"/>
              <a:gd name="connsiteX1" fmla="*/ 7715304 w 7715304"/>
              <a:gd name="connsiteY1" fmla="*/ 0 h 4786346"/>
              <a:gd name="connsiteX2" fmla="*/ 7699692 w 7715304"/>
              <a:gd name="connsiteY2" fmla="*/ 2353555 h 4786346"/>
              <a:gd name="connsiteX3" fmla="*/ 7715304 w 7715304"/>
              <a:gd name="connsiteY3" fmla="*/ 4786346 h 4786346"/>
              <a:gd name="connsiteX4" fmla="*/ 0 w 7715304"/>
              <a:gd name="connsiteY4" fmla="*/ 4786346 h 4786346"/>
              <a:gd name="connsiteX5" fmla="*/ 0 w 7715304"/>
              <a:gd name="connsiteY5" fmla="*/ 0 h 4786346"/>
              <a:gd name="connsiteX0" fmla="*/ 0 w 7715304"/>
              <a:gd name="connsiteY0" fmla="*/ 0 h 4786346"/>
              <a:gd name="connsiteX1" fmla="*/ 7715304 w 7715304"/>
              <a:gd name="connsiteY1" fmla="*/ 0 h 4786346"/>
              <a:gd name="connsiteX2" fmla="*/ 7471491 w 7715304"/>
              <a:gd name="connsiteY2" fmla="*/ 53700 h 4786346"/>
              <a:gd name="connsiteX3" fmla="*/ 7699692 w 7715304"/>
              <a:gd name="connsiteY3" fmla="*/ 2353555 h 4786346"/>
              <a:gd name="connsiteX4" fmla="*/ 7715304 w 7715304"/>
              <a:gd name="connsiteY4" fmla="*/ 4786346 h 4786346"/>
              <a:gd name="connsiteX5" fmla="*/ 0 w 7715304"/>
              <a:gd name="connsiteY5" fmla="*/ 4786346 h 4786346"/>
              <a:gd name="connsiteX6" fmla="*/ 0 w 7715304"/>
              <a:gd name="connsiteY6" fmla="*/ 0 h 4786346"/>
              <a:gd name="connsiteX0" fmla="*/ 0 w 7715304"/>
              <a:gd name="connsiteY0" fmla="*/ 0 h 4786346"/>
              <a:gd name="connsiteX1" fmla="*/ 7715304 w 7715304"/>
              <a:gd name="connsiteY1" fmla="*/ 0 h 4786346"/>
              <a:gd name="connsiteX2" fmla="*/ 7471491 w 7715304"/>
              <a:gd name="connsiteY2" fmla="*/ 53700 h 4786346"/>
              <a:gd name="connsiteX3" fmla="*/ 7699692 w 7715304"/>
              <a:gd name="connsiteY3" fmla="*/ 2353555 h 4786346"/>
              <a:gd name="connsiteX4" fmla="*/ 7500958 w 7715304"/>
              <a:gd name="connsiteY4" fmla="*/ 4786346 h 4786346"/>
              <a:gd name="connsiteX5" fmla="*/ 0 w 7715304"/>
              <a:gd name="connsiteY5" fmla="*/ 4786346 h 4786346"/>
              <a:gd name="connsiteX6" fmla="*/ 0 w 7715304"/>
              <a:gd name="connsiteY6" fmla="*/ 0 h 478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304" h="4786346">
                <a:moveTo>
                  <a:pt x="0" y="0"/>
                </a:moveTo>
                <a:lnTo>
                  <a:pt x="7715304" y="0"/>
                </a:lnTo>
                <a:lnTo>
                  <a:pt x="7471491" y="53700"/>
                </a:lnTo>
                <a:cubicBezTo>
                  <a:pt x="7476109" y="820318"/>
                  <a:pt x="7695074" y="1586937"/>
                  <a:pt x="7699692" y="2353555"/>
                </a:cubicBezTo>
                <a:lnTo>
                  <a:pt x="7500958" y="4786346"/>
                </a:lnTo>
                <a:lnTo>
                  <a:pt x="0" y="47863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Persegi Panjang 11">
            <a:hlinkClick r:id="rId4" action="ppaction://hlinksldjump"/>
          </p:cNvPr>
          <p:cNvSpPr/>
          <p:nvPr/>
        </p:nvSpPr>
        <p:spPr>
          <a:xfrm>
            <a:off x="490049" y="1513367"/>
            <a:ext cx="6991400" cy="142876"/>
          </a:xfrm>
          <a:prstGeom prst="rect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I:\VistaIcons\DelliPack_2\PNG\pain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49" y="1399691"/>
            <a:ext cx="571504" cy="42897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Persegi Panjang 11">
            <a:hlinkClick r:id="rId7" action="ppaction://hlinksldjump"/>
          </p:cNvPr>
          <p:cNvSpPr/>
          <p:nvPr/>
        </p:nvSpPr>
        <p:spPr>
          <a:xfrm>
            <a:off x="616167" y="2527491"/>
            <a:ext cx="6858048" cy="142876"/>
          </a:xfrm>
          <a:prstGeom prst="rect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3" name="Persegi Panjang 11">
            <a:hlinkClick r:id="" action="ppaction://noaction"/>
          </p:cNvPr>
          <p:cNvSpPr/>
          <p:nvPr/>
        </p:nvSpPr>
        <p:spPr>
          <a:xfrm>
            <a:off x="714348" y="3477511"/>
            <a:ext cx="6858048" cy="142876"/>
          </a:xfrm>
          <a:prstGeom prst="rect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33" name="Picture 9" descr="I:\VistaIcons\DelliXmas_Icon_Pack\PNG\001_user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326817"/>
            <a:ext cx="500066" cy="44543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 descr="I:\VistaIcons\Yuuminco_Icon_Pack\PNG\Midi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191" y="2344060"/>
            <a:ext cx="500066" cy="4491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6" name="Kotak Teks 6"/>
          <p:cNvSpPr txBox="1"/>
          <p:nvPr/>
        </p:nvSpPr>
        <p:spPr>
          <a:xfrm rot="21278959">
            <a:off x="1046026" y="1157777"/>
            <a:ext cx="5195976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Operasi Hitung Bilangan Bulat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n-lt"/>
            </a:endParaRPr>
          </a:p>
        </p:txBody>
      </p:sp>
      <p:sp>
        <p:nvSpPr>
          <p:cNvPr id="18" name="Kotak Teks 6">
            <a:hlinkClick r:id="rId7" action="ppaction://hlinksldjump"/>
          </p:cNvPr>
          <p:cNvSpPr txBox="1"/>
          <p:nvPr/>
        </p:nvSpPr>
        <p:spPr>
          <a:xfrm rot="21154460">
            <a:off x="1110698" y="1740587"/>
            <a:ext cx="632921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Sifat-Sifat Pengerjaan Hitung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Pada Bilangan Bulat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94655">
            <a:off x="571472" y="232744"/>
            <a:ext cx="3571900" cy="427038"/>
            <a:chOff x="762019" y="258789"/>
            <a:chExt cx="2743172" cy="427017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2" name="Chevron 21"/>
            <p:cNvSpPr/>
            <p:nvPr/>
          </p:nvSpPr>
          <p:spPr>
            <a:xfrm>
              <a:off x="762019" y="258789"/>
              <a:ext cx="2743172" cy="427017"/>
            </a:xfrm>
            <a:prstGeom prst="chevron">
              <a:avLst/>
            </a:prstGeom>
            <a:gradFill flip="none" rotWithShape="0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974742" y="258789"/>
              <a:ext cx="2317726" cy="427017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17780" rIns="0" bIns="177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b="1" dirty="0"/>
                <a:t>Main Menu</a:t>
              </a:r>
            </a:p>
          </p:txBody>
        </p:sp>
      </p:grpSp>
      <p:sp>
        <p:nvSpPr>
          <p:cNvPr id="25" name="Kotak Teks 6">
            <a:hlinkClick r:id="" action="ppaction://noaction"/>
          </p:cNvPr>
          <p:cNvSpPr txBox="1"/>
          <p:nvPr/>
        </p:nvSpPr>
        <p:spPr>
          <a:xfrm rot="21227650">
            <a:off x="1264576" y="3024655"/>
            <a:ext cx="632921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Pembulatan dan Penaksiran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6" name="Persegi Panjang 11">
            <a:hlinkClick r:id="" action="ppaction://noaction"/>
          </p:cNvPr>
          <p:cNvSpPr/>
          <p:nvPr/>
        </p:nvSpPr>
        <p:spPr>
          <a:xfrm>
            <a:off x="763091" y="4374592"/>
            <a:ext cx="6858048" cy="142876"/>
          </a:xfrm>
          <a:prstGeom prst="rect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27" name="Picture 26" descr="itunes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7227" y="4240025"/>
            <a:ext cx="500066" cy="4375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8" name="Kotak Teks 6">
            <a:hlinkClick r:id="" action="ppaction://noaction"/>
          </p:cNvPr>
          <p:cNvSpPr txBox="1"/>
          <p:nvPr/>
        </p:nvSpPr>
        <p:spPr>
          <a:xfrm rot="21227650">
            <a:off x="1335536" y="3938162"/>
            <a:ext cx="632921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FPB &amp; KPK pada Bilangan Bulat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0" name="Rounded Rectangle 29">
            <a:hlinkClick r:id="rId14" action="ppaction://hlinksldjump"/>
          </p:cNvPr>
          <p:cNvSpPr/>
          <p:nvPr/>
        </p:nvSpPr>
        <p:spPr>
          <a:xfrm>
            <a:off x="7137399" y="1225334"/>
            <a:ext cx="2006601" cy="83841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Tujuan Pembelajaran</a:t>
            </a:r>
            <a:endParaRPr lang="id-ID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203965" y="5179833"/>
            <a:ext cx="3458313" cy="1731593"/>
            <a:chOff x="5866048" y="5116587"/>
            <a:chExt cx="3458313" cy="1731593"/>
          </a:xfrm>
        </p:grpSpPr>
        <p:pic>
          <p:nvPicPr>
            <p:cNvPr id="34" name="Picture 2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866" y="5116587"/>
              <a:ext cx="3135134" cy="17315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6526835" y="5432232"/>
              <a:ext cx="2091122" cy="1037027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5866048" y="5630132"/>
              <a:ext cx="34583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d-ID" sz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BILANGAN BULAT</a:t>
              </a:r>
            </a:p>
            <a:p>
              <a:pPr algn="ctr" eaLnBrk="1" hangingPunct="1"/>
              <a:endParaRPr lang="id-ID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eaLnBrk="1" hangingPunct="1"/>
              <a:r>
                <a:rPr lang="id-ID" sz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Kelas V</a:t>
              </a:r>
            </a:p>
            <a:p>
              <a:pPr algn="ctr" eaLnBrk="1" hangingPunct="1"/>
              <a:r>
                <a:rPr lang="id-ID" sz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Semester 1</a:t>
              </a:r>
              <a:endParaRPr lang="en-US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38" name="Rounded Rectangle 37">
            <a:hlinkClick r:id="rId16" action="ppaction://hlinksldjump"/>
          </p:cNvPr>
          <p:cNvSpPr/>
          <p:nvPr/>
        </p:nvSpPr>
        <p:spPr>
          <a:xfrm>
            <a:off x="7137399" y="3620387"/>
            <a:ext cx="2006601" cy="8384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LATIHAN</a:t>
            </a:r>
          </a:p>
          <a:p>
            <a:pPr algn="ctr"/>
            <a:r>
              <a:rPr lang="id-ID" b="1" dirty="0" smtClean="0"/>
              <a:t>SOAL</a:t>
            </a:r>
            <a:endParaRPr lang="id-ID" b="1" dirty="0"/>
          </a:p>
        </p:txBody>
      </p:sp>
      <p:sp>
        <p:nvSpPr>
          <p:cNvPr id="39" name="Rounded Rectangle 38">
            <a:hlinkClick r:id="rId17" action="ppaction://hlinksldjump"/>
          </p:cNvPr>
          <p:cNvSpPr/>
          <p:nvPr/>
        </p:nvSpPr>
        <p:spPr>
          <a:xfrm>
            <a:off x="7137398" y="2411121"/>
            <a:ext cx="2006601" cy="83841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PETA</a:t>
            </a:r>
          </a:p>
          <a:p>
            <a:pPr algn="ctr"/>
            <a:r>
              <a:rPr lang="id-ID" b="1" dirty="0" smtClean="0"/>
              <a:t>KONSEP</a:t>
            </a:r>
            <a:endParaRPr lang="id-ID" b="1" dirty="0"/>
          </a:p>
        </p:txBody>
      </p:sp>
      <p:sp>
        <p:nvSpPr>
          <p:cNvPr id="40" name="Rounded Rectangle 39">
            <a:hlinkClick r:id="rId18" action="ppaction://hlinksldjump"/>
          </p:cNvPr>
          <p:cNvSpPr/>
          <p:nvPr/>
        </p:nvSpPr>
        <p:spPr>
          <a:xfrm>
            <a:off x="7144071" y="66767"/>
            <a:ext cx="2006601" cy="838417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SK &amp; KD</a:t>
            </a:r>
            <a:endParaRPr lang="id-ID" b="1" dirty="0"/>
          </a:p>
        </p:txBody>
      </p:sp>
      <p:sp>
        <p:nvSpPr>
          <p:cNvPr id="41" name="Rounded Rectangle 40">
            <a:hlinkClick r:id="rId19" action="ppaction://hlinksldjump"/>
          </p:cNvPr>
          <p:cNvSpPr/>
          <p:nvPr/>
        </p:nvSpPr>
        <p:spPr>
          <a:xfrm>
            <a:off x="7144071" y="4822831"/>
            <a:ext cx="2006601" cy="838417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PROFILE</a:t>
            </a:r>
            <a:endParaRPr lang="id-ID" b="1" dirty="0"/>
          </a:p>
        </p:txBody>
      </p:sp>
      <p:pic>
        <p:nvPicPr>
          <p:cNvPr id="29" name="Picture 28" descr="Microsoft_Pain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9308" y="5762375"/>
            <a:ext cx="838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2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9987" y="79296"/>
            <a:ext cx="352722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/>
            <a:r>
              <a:rPr lang="id-ID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D. Menentukan FPB dan KPK Bilangan Bulat</a:t>
            </a:r>
            <a:endParaRPr lang="id-ID" dirty="0"/>
          </a:p>
        </p:txBody>
      </p:sp>
      <p:pic>
        <p:nvPicPr>
          <p:cNvPr id="7" name="Picture 2" descr="D:\Doni's Picture\Icons\Icons2\Favorite Icon\VistaIcons\Aeon_Icon_Pack\PNG\System\iMac-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 Arrow 9">
            <a:hlinkClick r:id="rId7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id-ID" b="1" dirty="0">
                <a:solidFill>
                  <a:srgbClr val="FFFF00"/>
                </a:solidFill>
              </a:rPr>
              <a:t>Cara II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id-ID" dirty="0" smtClean="0">
                <a:solidFill>
                  <a:schemeClr val="bg1"/>
                </a:solidFill>
              </a:rPr>
              <a:t>Menentukan </a:t>
            </a:r>
            <a:r>
              <a:rPr lang="id-ID" dirty="0">
                <a:solidFill>
                  <a:schemeClr val="bg1"/>
                </a:solidFill>
              </a:rPr>
              <a:t>FPB dengan memfaktorkan bilangan 30 dan 72</a:t>
            </a:r>
          </a:p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/>
                </a:solidFill>
              </a:rPr>
              <a:t>Faktor dari 30 adalah 1,2,3,5,6,10,15,dan 30</a:t>
            </a:r>
          </a:p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/>
                </a:solidFill>
              </a:rPr>
              <a:t>Faktor dari 72 adalah 1,2,3,4,6,8,9,12,18,24,36,dan 72</a:t>
            </a:r>
          </a:p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/>
                </a:solidFill>
              </a:rPr>
              <a:t>Faktor dari 30 dan 72 </a:t>
            </a:r>
            <a:r>
              <a:rPr lang="id-ID" dirty="0" smtClean="0">
                <a:solidFill>
                  <a:schemeClr val="bg1"/>
                </a:solidFill>
              </a:rPr>
              <a:t> yang </a:t>
            </a:r>
            <a:r>
              <a:rPr lang="id-ID" dirty="0">
                <a:solidFill>
                  <a:schemeClr val="bg1"/>
                </a:solidFill>
              </a:rPr>
              <a:t>sama adalah 1,2,3,dan </a:t>
            </a:r>
            <a:r>
              <a:rPr lang="id-ID" dirty="0" smtClean="0">
                <a:solidFill>
                  <a:schemeClr val="bg1"/>
                </a:solidFill>
              </a:rPr>
              <a:t>6</a:t>
            </a:r>
          </a:p>
          <a:p>
            <a:pPr>
              <a:lnSpc>
                <a:spcPct val="150000"/>
              </a:lnSpc>
            </a:pPr>
            <a:endParaRPr lang="id-ID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id-ID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d-ID" b="1" dirty="0">
                <a:solidFill>
                  <a:srgbClr val="FFFF00"/>
                </a:solidFill>
              </a:rPr>
              <a:t>Bilangan yang paling besar diantara 1,2,3,dan 6 adalah 6, maka FPB dari 30 dan 72 adalah 6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7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9987" y="79296"/>
            <a:ext cx="3527226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/>
            <a:r>
              <a:rPr lang="id-ID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D. Menentukan FPB dan KPK Bilangan Bulat</a:t>
            </a:r>
            <a:endParaRPr lang="id-ID" dirty="0"/>
          </a:p>
        </p:txBody>
      </p:sp>
      <p:sp>
        <p:nvSpPr>
          <p:cNvPr id="5" name="Half Frame 4"/>
          <p:cNvSpPr/>
          <p:nvPr/>
        </p:nvSpPr>
        <p:spPr>
          <a:xfrm>
            <a:off x="467544" y="734805"/>
            <a:ext cx="7920880" cy="720080"/>
          </a:xfrm>
          <a:prstGeom prst="halfFram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id-ID" sz="2400" b="1" dirty="0" smtClean="0">
                <a:solidFill>
                  <a:srgbClr val="FF6699"/>
                </a:solidFill>
              </a:rPr>
              <a:t>  Menentukan </a:t>
            </a:r>
            <a:r>
              <a:rPr lang="id-ID" sz="2400" b="1" dirty="0">
                <a:solidFill>
                  <a:srgbClr val="FF6699"/>
                </a:solidFill>
              </a:rPr>
              <a:t>kelipatan persekutuan terkecil (KPK)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064896" cy="520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263" indent="0">
                  <a:buNone/>
                </a:pPr>
                <a:r>
                  <a:rPr lang="id-ID" sz="18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Kelipatan persekutuan terkecil adalah bilangan terkecil yang habis dibagi kedua bilangan terkecil tersebut.</a:t>
                </a:r>
              </a:p>
              <a:p>
                <a:pPr marL="68580" indent="0" algn="just">
                  <a:buNone/>
                </a:pPr>
                <a:r>
                  <a:rPr lang="id-ID" sz="1600" b="1" u="sng" dirty="0" smtClean="0">
                    <a:solidFill>
                      <a:schemeClr val="bg1">
                        <a:lumMod val="95000"/>
                      </a:schemeClr>
                    </a:solidFill>
                  </a:rPr>
                  <a:t>Contoh:</a:t>
                </a:r>
              </a:p>
              <a:p>
                <a:pPr marL="68580" indent="0">
                  <a:buNone/>
                </a:pPr>
                <a:r>
                  <a:rPr lang="id-ID" sz="1400" dirty="0">
                    <a:solidFill>
                      <a:schemeClr val="bg1"/>
                    </a:solidFill>
                  </a:rPr>
                  <a:t>Kakek mengunjungi kami setiap 18 hari sekali. Paman mengunjungi kami setiap 60 hari sekali. Setiap berapa hari sekali kakek dan paman mengunjungi kami secara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bersama-sama.</a:t>
                </a:r>
              </a:p>
              <a:p>
                <a:pPr marL="68580" indent="0">
                  <a:buNone/>
                </a:pPr>
                <a:r>
                  <a:rPr lang="id-ID" sz="1600" b="1" dirty="0" smtClean="0">
                    <a:solidFill>
                      <a:schemeClr val="bg1"/>
                    </a:solidFill>
                  </a:rPr>
                  <a:t>Penyelesaian</a:t>
                </a:r>
                <a:endParaRPr lang="id-ID" sz="1600" b="1" dirty="0">
                  <a:solidFill>
                    <a:schemeClr val="bg1"/>
                  </a:solidFill>
                </a:endParaRPr>
              </a:p>
              <a:p>
                <a:r>
                  <a:rPr lang="id-ID" sz="1400" dirty="0">
                    <a:solidFill>
                      <a:schemeClr val="bg1"/>
                    </a:solidFill>
                  </a:rPr>
                  <a:t>Mencari bilangan terkecil yaitu kelipatan dari 18 dan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60</a:t>
                </a:r>
              </a:p>
              <a:p>
                <a:pPr marL="68263" indent="293688">
                  <a:buNone/>
                </a:pPr>
                <a:r>
                  <a:rPr lang="id-ID" sz="1400" b="1" dirty="0">
                    <a:solidFill>
                      <a:schemeClr val="bg1"/>
                    </a:solidFill>
                  </a:rPr>
                  <a:t>18 = 2x3x3</a:t>
                </a:r>
              </a:p>
              <a:p>
                <a:pPr marL="68263" indent="293688">
                  <a:buNone/>
                </a:pPr>
                <a:r>
                  <a:rPr lang="id-ID" sz="1400" b="1" dirty="0">
                    <a:solidFill>
                      <a:schemeClr val="bg1"/>
                    </a:solidFill>
                  </a:rPr>
                  <a:t>60 = 2x2x3x5</a:t>
                </a:r>
              </a:p>
              <a:p>
                <a:pPr marL="68263" indent="293688">
                  <a:buNone/>
                </a:pPr>
                <a:r>
                  <a:rPr lang="id-ID" sz="1400" b="1" dirty="0">
                    <a:solidFill>
                      <a:schemeClr val="bg1"/>
                    </a:solidFill>
                  </a:rPr>
                  <a:t>Urutkan </a:t>
                </a:r>
                <a:r>
                  <a:rPr lang="id-ID" sz="1400" b="1" dirty="0" smtClean="0">
                    <a:solidFill>
                      <a:schemeClr val="bg1"/>
                    </a:solidFill>
                  </a:rPr>
                  <a:t>letaknya</a:t>
                </a:r>
              </a:p>
              <a:p>
                <a:pPr marL="68580" indent="0">
                  <a:buNone/>
                </a:pPr>
                <a:r>
                  <a:rPr lang="id-ID" sz="1400" dirty="0" smtClean="0">
                    <a:solidFill>
                      <a:schemeClr val="bg1"/>
                    </a:solidFill>
                  </a:rPr>
                  <a:t>	           18 </a:t>
                </a:r>
                <a:r>
                  <a:rPr lang="id-ID" sz="1400" dirty="0">
                    <a:solidFill>
                      <a:schemeClr val="bg1"/>
                    </a:solidFill>
                  </a:rPr>
                  <a:t>=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2 x  3 x 3 =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400" dirty="0" smtClean="0">
                    <a:solidFill>
                      <a:schemeClr val="bg1"/>
                    </a:solidFill>
                  </a:rPr>
                  <a:t>   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marL="68580" indent="0">
                  <a:buNone/>
                </a:pPr>
                <a:r>
                  <a:rPr lang="id-ID" sz="1400" dirty="0">
                    <a:solidFill>
                      <a:schemeClr val="bg1"/>
                    </a:solidFill>
                  </a:rPr>
                  <a:t>	           60 =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2 x 2 x 3 x  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400" dirty="0" smtClean="0">
                    <a:solidFill>
                      <a:schemeClr val="bg1"/>
                    </a:solidFill>
                  </a:rPr>
                  <a:t> x 3 x 5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marL="68580" indent="0">
                  <a:buNone/>
                </a:pPr>
                <a:r>
                  <a:rPr lang="id-ID" sz="1400" dirty="0">
                    <a:solidFill>
                      <a:schemeClr val="bg1"/>
                    </a:solidFill>
                  </a:rPr>
                  <a:t>KPK dari 18 dan 60 =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id-ID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400" dirty="0" smtClean="0">
                    <a:solidFill>
                      <a:schemeClr val="bg1"/>
                    </a:solidFill>
                  </a:rPr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id-ID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400" dirty="0" smtClean="0">
                    <a:solidFill>
                      <a:schemeClr val="bg1"/>
                    </a:solidFill>
                  </a:rPr>
                  <a:t> x 5  = 180</a:t>
                </a:r>
              </a:p>
              <a:p>
                <a:pPr marL="68580" indent="0">
                  <a:buNone/>
                </a:pPr>
                <a:r>
                  <a:rPr lang="id-ID" sz="1400" dirty="0">
                    <a:solidFill>
                      <a:schemeClr val="bg1"/>
                    </a:solidFill>
                  </a:rPr>
                  <a:t>Jadi kakek dan paman mengunjungi kami secara bersamaan setiap 180 hari </a:t>
                </a:r>
                <a:r>
                  <a:rPr lang="id-ID" sz="1400" dirty="0" smtClean="0">
                    <a:solidFill>
                      <a:schemeClr val="bg1"/>
                    </a:solidFill>
                  </a:rPr>
                  <a:t>sekali.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marL="68580" indent="0">
                  <a:buNone/>
                </a:pPr>
                <a:endParaRPr lang="id-ID" sz="1400" dirty="0" smtClean="0">
                  <a:solidFill>
                    <a:schemeClr val="bg1"/>
                  </a:solidFill>
                </a:endParaRPr>
              </a:p>
              <a:p>
                <a:pPr marL="68263" indent="293688">
                  <a:buNone/>
                </a:pPr>
                <a:endParaRPr lang="id-ID" sz="1400" b="1" dirty="0">
                  <a:solidFill>
                    <a:schemeClr val="bg1"/>
                  </a:solidFill>
                </a:endParaRPr>
              </a:p>
              <a:p>
                <a:pPr marL="68263" indent="293688">
                  <a:buNone/>
                </a:pPr>
                <a:endParaRPr lang="id-ID" sz="1600" b="1" dirty="0">
                  <a:solidFill>
                    <a:schemeClr val="bg1"/>
                  </a:solidFill>
                </a:endParaRPr>
              </a:p>
              <a:p>
                <a:pPr marL="68263" indent="293688" algn="just">
                  <a:buNone/>
                </a:pPr>
                <a:endParaRPr lang="id-ID" sz="18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064896" cy="5202258"/>
              </a:xfrm>
              <a:prstGeom prst="rect">
                <a:avLst/>
              </a:prstGeom>
              <a:blipFill rotWithShape="1">
                <a:blip r:embed="rId4"/>
                <a:stretch>
                  <a:fillRect t="-5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:\Doni's Picture\Icons\Icons2\Favorite Icon\VistaIcons\Aeon_Icon_Pack\PNG\System\iMac-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10" name="Left Arrow 9">
            <a:hlinkClick r:id="rId7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7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260648"/>
            <a:ext cx="2592288" cy="4519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 smtClean="0"/>
              <a:t>Latihan soal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3456384"/>
          </a:xfrm>
        </p:spPr>
        <p:txBody>
          <a:bodyPr>
            <a:normAutofit/>
          </a:bodyPr>
          <a:lstStyle/>
          <a:p>
            <a:pPr marL="525780" indent="-457200" algn="just">
              <a:buAutoNum type="arabicPeriod"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Empat karyawan sedang menyelesaikan proyek. Upah yang diterima tiap karyawan adalah Rp 45.000,00 per hari. Berapa jumlah upah untuk 4 orang dalam 3 hari?</a:t>
            </a:r>
          </a:p>
          <a:p>
            <a:pPr marL="525780" indent="-457200" algn="just">
              <a:buAutoNum type="arabicPeriod"/>
            </a:pPr>
            <a:endParaRPr lang="id-ID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25780" indent="-457200" algn="just">
              <a:buAutoNum type="arabicPeriod"/>
            </a:pPr>
            <a:endParaRPr lang="id-ID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525780" indent="-457200" algn="just">
              <a:buAutoNum type="arabicPeriod"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Perusahaan </a:t>
            </a:r>
            <a:r>
              <a:rPr lang="id-ID" sz="2000" b="1" dirty="0">
                <a:solidFill>
                  <a:schemeClr val="bg1">
                    <a:lumMod val="95000"/>
                  </a:schemeClr>
                </a:solidFill>
              </a:rPr>
              <a:t>konveksi mengirimkan 325 potong handuk ke toko Maju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jaya.Dari </a:t>
            </a:r>
            <a:r>
              <a:rPr lang="id-ID" sz="2000" b="1" dirty="0">
                <a:solidFill>
                  <a:schemeClr val="bg1">
                    <a:lumMod val="95000"/>
                  </a:schemeClr>
                </a:solidFill>
              </a:rPr>
              <a:t>jumlah itu, 41 dikembalikan karena rusak. Harga handuk adalah Rp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1.540,00 Per </a:t>
            </a:r>
            <a:r>
              <a:rPr lang="id-ID" sz="2000" b="1" dirty="0">
                <a:solidFill>
                  <a:schemeClr val="bg1">
                    <a:lumMod val="95000"/>
                  </a:schemeClr>
                </a:solidFill>
              </a:rPr>
              <a:t>potong. Berapa uang yang didapatkan perusahaan itu ? </a:t>
            </a:r>
          </a:p>
          <a:p>
            <a:pPr marL="525780" indent="-457200" algn="just">
              <a:buAutoNum type="arabicPeriod"/>
            </a:pPr>
            <a:endParaRPr lang="id-ID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25780" indent="-457200" algn="just">
              <a:buAutoNum type="arabicPeriod"/>
            </a:pPr>
            <a:endParaRPr lang="id-ID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25780" indent="-457200">
              <a:buAutoNum type="arabicPeriod"/>
            </a:pPr>
            <a:endParaRPr lang="id-ID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128170"/>
            <a:ext cx="685800" cy="642942"/>
          </a:xfrm>
          <a:prstGeom prst="rect">
            <a:avLst/>
          </a:prstGeom>
          <a:noFill/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292080" y="6264192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4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260648"/>
            <a:ext cx="2592288" cy="4519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 smtClean="0"/>
              <a:t>Latihan soal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417646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3. Gunakan sifat distributif </a:t>
            </a:r>
          </a:p>
          <a:p>
            <a:pPr marL="68263" indent="303213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a. 40 x 151 = ....</a:t>
            </a:r>
          </a:p>
          <a:p>
            <a:pPr marL="68263" indent="303213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b. 5 x (20 + 12) = ....</a:t>
            </a:r>
          </a:p>
          <a:p>
            <a:pPr marL="525780" indent="-457200" algn="just">
              <a:buAutoNum type="arabicPeriod"/>
            </a:pPr>
            <a:endParaRPr lang="id-ID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8580" indent="0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4. a. Hasil pembulatan ke ratusan terdekat dari 62 x 25 adalah ...</a:t>
            </a:r>
          </a:p>
          <a:p>
            <a:pPr marL="715963" indent="-344488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b.Bulatkanlah bilangan-bilangan berikut dalam satuan terdekat!</a:t>
            </a:r>
          </a:p>
          <a:p>
            <a:pPr marL="889000" indent="-271463" algn="just">
              <a:buAutoNum type="arabicPeriod"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6,3</a:t>
            </a:r>
          </a:p>
          <a:p>
            <a:pPr marL="889000" indent="-271463" algn="just">
              <a:buAutoNum type="arabicPeriod"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22,6  </a:t>
            </a:r>
          </a:p>
          <a:p>
            <a:pPr marL="715963" indent="-344488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c. Taksirlah!</a:t>
            </a:r>
          </a:p>
          <a:p>
            <a:pPr marL="828675" indent="-211138" algn="just">
              <a:buAutoNum type="arabicPeriod"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835 + 416 kepuluhan. </a:t>
            </a:r>
          </a:p>
          <a:p>
            <a:pPr marL="828675" indent="-211138" algn="just">
              <a:buAutoNum type="arabicPeriod"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1.620 x 2.218 ke ribuan.</a:t>
            </a:r>
          </a:p>
          <a:p>
            <a:pPr marL="525780" indent="-457200">
              <a:buAutoNum type="arabicPeriod"/>
            </a:pPr>
            <a:endParaRPr lang="id-ID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128170"/>
            <a:ext cx="685800" cy="642942"/>
          </a:xfrm>
          <a:prstGeom prst="rect">
            <a:avLst/>
          </a:prstGeom>
          <a:noFill/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292080" y="6264192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3131840" y="6264192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01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260648"/>
            <a:ext cx="2592288" cy="4519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 smtClean="0"/>
              <a:t>Latihan soal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388843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id-ID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44500" indent="-376238" algn="just">
              <a:buNone/>
            </a:pP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5. Pak Darman ingin membagikan hadiah kepada anak-anak panti asuhan. Pak Darman membeli 15 pensil dan 60 buku tulis. Berapa banyak anak panti asuhan yang dapat menerima hadiah pensil dan buku tulis dengan jumlah yang sama?</a:t>
            </a:r>
            <a:endParaRPr lang="id-ID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128170"/>
            <a:ext cx="685800" cy="642942"/>
          </a:xfrm>
          <a:prstGeom prst="rect">
            <a:avLst/>
          </a:prstGeom>
          <a:noFill/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3131840" y="6264192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78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sena's univ\Semester 3\Program Komputer\cotretan 2\cover pro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1" y="476672"/>
            <a:ext cx="781236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Bird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1" y="980728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rd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5466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ird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4" y="290706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D:\Doni's Picture\Icons\Icons2\Favorite Icon\VistaIcons\Aeon_Icon_Pack\PNG\System\iMac-8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pic>
        <p:nvPicPr>
          <p:cNvPr id="11" name="I Just Call To Say - Instrume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5616" y="6114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42222 -0.25711 C -0.30469 -0.31167 0.1875 -0.61872 0.28316 -0.58474 C 0.37899 -0.55052 0.2309 -0.11745 0.1533 -0.05225 C 0.07604 0.01342 -0.12743 -0.22635 -0.18195 -0.19167 C -0.23611 -0.15699 -0.09288 0.09087 -0.1724 0.15422 C -0.25226 0.21711 -0.61945 0.25573 -0.66111 0.18706 C -0.70261 0.11792 -0.47222 -0.16693 -0.42257 -0.25965 " pathEditMode="relative" rAng="0" ptsTypes="aaaaaaa">
                                      <p:cBhvr>
                                        <p:cTn id="6" dur="1283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5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42222 -0.25711 C -0.30469 -0.31167 0.1875 -0.61872 0.28316 -0.58474 C 0.37899 -0.55052 0.2309 -0.11745 0.1533 -0.05225 C 0.07604 0.01342 -0.12743 -0.22635 -0.18195 -0.19167 C -0.23611 -0.15699 -0.09288 0.09087 -0.1724 0.15422 C -0.25226 0.21711 -0.61945 0.25573 -0.66111 0.18706 C -0.70261 0.11792 -0.47222 -0.16693 -0.42257 -0.25965 " pathEditMode="relative" rAng="0" ptsTypes="aaaaaaa">
                                      <p:cBhvr>
                                        <p:cTn id="8" dur="1283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5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42222 -0.25711 C -0.30469 -0.31167 0.1875 -0.61872 0.28316 -0.58474 C 0.37899 -0.55052 0.2309 -0.11745 0.1533 -0.05225 C 0.07604 0.01342 -0.12743 -0.22635 -0.18195 -0.19167 C -0.23611 -0.15699 -0.09288 0.09087 -0.1724 0.15422 C -0.25226 0.21711 -0.61945 0.25573 -0.66111 0.18706 C -0.70261 0.11792 -0.47222 -0.16693 -0.42257 -0.25965 " pathEditMode="relative" rAng="0" ptsTypes="aaaaaaa">
                                      <p:cBhvr>
                                        <p:cTn id="10" dur="1283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599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9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Tsena's univ\Semester 3\Program Komputer\cotretan 2\Ts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96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sena's univ\Semester 3\Program Komputer\cotretan 2\citr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24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sena's univ\Semester 3\Program Komputer\cotretan 2\widh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884368" y="6215058"/>
            <a:ext cx="504056" cy="32147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91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sena's univ\Semester 3\Program Komputer\cotretan 2\tami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15058"/>
            <a:ext cx="685800" cy="642942"/>
          </a:xfrm>
          <a:prstGeom prst="rect">
            <a:avLst/>
          </a:prstGeom>
          <a:noFill/>
        </p:spPr>
      </p:pic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343600" y="6215058"/>
            <a:ext cx="532656" cy="321471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8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sena's univ\wallpape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9308" y="1877864"/>
            <a:ext cx="6081044" cy="162314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STANDAR KOMPETENSI</a:t>
            </a:r>
          </a:p>
          <a:p>
            <a:pPr algn="ctr"/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i-FI" dirty="0">
                <a:latin typeface="Times New Roman" pitchFamily="18" charset="0"/>
                <a:cs typeface="Times New Roman" pitchFamily="18" charset="0"/>
              </a:rPr>
              <a:t>Melakukan Operasi Hitung Bilangan Bulat dalam pemecahan masalah</a:t>
            </a: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308" y="4005064"/>
            <a:ext cx="6081044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KOMPETENSI DASAR</a:t>
            </a:r>
          </a:p>
          <a:p>
            <a:pPr algn="ctr"/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i-FI" dirty="0">
                <a:latin typeface="Times New Roman" pitchFamily="18" charset="0"/>
                <a:cs typeface="Times New Roman" pitchFamily="18" charset="0"/>
              </a:rPr>
              <a:t>Melakukan operasi hitung bilangan bulat termasuk penggunaan sifat-sifatnya pembulatan dan penaksiran</a:t>
            </a: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9308" y="692696"/>
            <a:ext cx="5867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Bilangan bulat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776" y="6042197"/>
            <a:ext cx="744563" cy="74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9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sena's univ\wallpaper\Thank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sena's univ\wallpape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486" y="809824"/>
            <a:ext cx="5966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id-ID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Tujuan Pembelajaran</a:t>
            </a:r>
            <a:endParaRPr lang="en-US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970137" y="1760042"/>
            <a:ext cx="7287572" cy="66084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id-ID" dirty="0" smtClean="0">
                <a:solidFill>
                  <a:schemeClr val="tx1"/>
                </a:solidFill>
              </a:rPr>
              <a:t>1.  </a:t>
            </a:r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Melakukan  operasi hitung bilangan bulat termasuk penggunaan sifat-sifatnya, pembulatan, dan penaksiran.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928214" y="4869160"/>
            <a:ext cx="7287572" cy="66084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Menggunakan operasi hitung, KPK, dan FPB dalam kehidupan sehari-hari.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928214" y="3827710"/>
            <a:ext cx="7287572" cy="66084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 Melakuakn operasi hitung campuran bilangan bulat.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970137" y="2776265"/>
            <a:ext cx="7287572" cy="66084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Menggunakan faktor prima untuk menentukan KPK dan FPB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oni's Picture\Icons\Icons2\Favorite Icon\VistaIcons\Aeon_Icon_Pack\PNG\System\iMac-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10" y="6042197"/>
            <a:ext cx="744563" cy="74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6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12" y="748172"/>
            <a:ext cx="2979712" cy="5688632"/>
            <a:chOff x="224136" y="548680"/>
            <a:chExt cx="2979712" cy="5688632"/>
          </a:xfrm>
        </p:grpSpPr>
        <p:sp>
          <p:nvSpPr>
            <p:cNvPr id="2" name="Rounded Rectangle 1"/>
            <p:cNvSpPr/>
            <p:nvPr/>
          </p:nvSpPr>
          <p:spPr>
            <a:xfrm>
              <a:off x="224136" y="3305944"/>
              <a:ext cx="2232248" cy="720080"/>
            </a:xfrm>
            <a:prstGeom prst="round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2000" b="1" dirty="0" smtClean="0"/>
                <a:t>Bilangan Bulat</a:t>
              </a:r>
              <a:endParaRPr lang="id-ID" sz="2000" b="1" dirty="0"/>
            </a:p>
          </p:txBody>
        </p:sp>
        <p:cxnSp>
          <p:nvCxnSpPr>
            <p:cNvPr id="6" name="Straight Connector 5"/>
            <p:cNvCxnSpPr>
              <a:stCxn id="2" idx="3"/>
            </p:cNvCxnSpPr>
            <p:nvPr/>
          </p:nvCxnSpPr>
          <p:spPr>
            <a:xfrm>
              <a:off x="2456384" y="3665984"/>
              <a:ext cx="31541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548680"/>
              <a:ext cx="0" cy="56886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71800" y="548680"/>
              <a:ext cx="43204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49600" y="2737780"/>
              <a:ext cx="43204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771800" y="4761148"/>
              <a:ext cx="43204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71800" y="6237312"/>
              <a:ext cx="43204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987824" y="424136"/>
            <a:ext cx="2160240" cy="64807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Operasi Hitung</a:t>
            </a:r>
            <a:endParaRPr lang="id-ID" dirty="0"/>
          </a:p>
        </p:txBody>
      </p:sp>
      <p:sp>
        <p:nvSpPr>
          <p:cNvPr id="21" name="Rounded Rectangle 20"/>
          <p:cNvSpPr/>
          <p:nvPr/>
        </p:nvSpPr>
        <p:spPr>
          <a:xfrm>
            <a:off x="2932584" y="2591036"/>
            <a:ext cx="2160240" cy="64807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Sifat-sifat</a:t>
            </a:r>
            <a:endParaRPr lang="id-ID" dirty="0"/>
          </a:p>
        </p:txBody>
      </p:sp>
      <p:sp>
        <p:nvSpPr>
          <p:cNvPr id="22" name="Rounded Rectangle 21"/>
          <p:cNvSpPr/>
          <p:nvPr/>
        </p:nvSpPr>
        <p:spPr>
          <a:xfrm>
            <a:off x="2969320" y="4602560"/>
            <a:ext cx="2160240" cy="64807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Pembulatan dan Penaksiran</a:t>
            </a:r>
            <a:endParaRPr lang="id-ID" dirty="0"/>
          </a:p>
        </p:txBody>
      </p:sp>
      <p:sp>
        <p:nvSpPr>
          <p:cNvPr id="23" name="Rounded Rectangle 22"/>
          <p:cNvSpPr/>
          <p:nvPr/>
        </p:nvSpPr>
        <p:spPr>
          <a:xfrm>
            <a:off x="3000648" y="6034100"/>
            <a:ext cx="2160240" cy="64807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FPB dan KPK</a:t>
            </a:r>
            <a:endParaRPr lang="id-ID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268168" y="748172"/>
            <a:ext cx="1512168" cy="241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81600" y="2937272"/>
            <a:ext cx="147863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9984" y="4926596"/>
            <a:ext cx="60171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80336" y="202332"/>
            <a:ext cx="2101056" cy="200253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Penjumlahan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Pengurangan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Perkalian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Pembagian</a:t>
            </a:r>
            <a:endParaRPr lang="id-ID" dirty="0"/>
          </a:p>
        </p:txBody>
      </p:sp>
      <p:sp>
        <p:nvSpPr>
          <p:cNvPr id="29" name="Rounded Rectangle 28"/>
          <p:cNvSpPr/>
          <p:nvPr/>
        </p:nvSpPr>
        <p:spPr>
          <a:xfrm>
            <a:off x="6813376" y="2426296"/>
            <a:ext cx="2101056" cy="1414016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Komutatif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Asosiatif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Distributif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899000" y="4120890"/>
            <a:ext cx="3017888" cy="239876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Satuan terdekat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Puluhan terdekat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Ratusan terdekat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Ribuan terdekat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/>
              <a:t>Ratus ribuan terdekat</a:t>
            </a:r>
            <a:endParaRPr lang="id-ID" dirty="0"/>
          </a:p>
        </p:txBody>
      </p:sp>
      <p:sp>
        <p:nvSpPr>
          <p:cNvPr id="31" name="TextBox 30"/>
          <p:cNvSpPr txBox="1"/>
          <p:nvPr/>
        </p:nvSpPr>
        <p:spPr>
          <a:xfrm>
            <a:off x="5189984" y="4417894"/>
            <a:ext cx="58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ke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29560" y="2545740"/>
            <a:ext cx="153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Terdiri atas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1600" y="239470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Terdiri atas</a:t>
            </a:r>
          </a:p>
        </p:txBody>
      </p:sp>
      <p:sp>
        <p:nvSpPr>
          <p:cNvPr id="37" name="Flowchart: Manual Input 36"/>
          <p:cNvSpPr/>
          <p:nvPr/>
        </p:nvSpPr>
        <p:spPr>
          <a:xfrm>
            <a:off x="251520" y="239470"/>
            <a:ext cx="1988840" cy="532850"/>
          </a:xfrm>
          <a:prstGeom prst="flowChartManualInpu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PETAKONSEP</a:t>
            </a:r>
            <a:endParaRPr lang="id-ID" sz="2000" b="1" dirty="0"/>
          </a:p>
        </p:txBody>
      </p:sp>
      <p:pic>
        <p:nvPicPr>
          <p:cNvPr id="33" name="Picture 2" descr="D:\Doni's Picture\Icons\Icons2\Favorite Icon\VistaIcons\Aeon_Icon_Pack\PNG\System\iMac-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81" y="5999121"/>
            <a:ext cx="744563" cy="74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4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/>
      <p:bldP spid="32" grpId="0"/>
      <p:bldP spid="35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sena's univ\Semester 3\Program Komputer\cotretan 2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871">
            <a:off x="5043748" y="3177955"/>
            <a:ext cx="2851584" cy="18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Tsena's univ\Semester 3\Program Komputer\gambar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1368152" cy="15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VistaIcons\Yuuminco_Icon_Pack\PNG\Comput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222" y="605864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2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1825</TotalTime>
  <Words>2982</Words>
  <Application>Microsoft Office PowerPoint</Application>
  <PresentationFormat>On-screen Show (4:3)</PresentationFormat>
  <Paragraphs>738</Paragraphs>
  <Slides>60</Slides>
  <Notes>22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 1:</vt:lpstr>
      <vt:lpstr>Contoh Soal  2:</vt:lpstr>
      <vt:lpstr>PowerPoint Presentation</vt:lpstr>
      <vt:lpstr>Contoh Soal 3 :</vt:lpstr>
      <vt:lpstr>Contoh Soal 4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C.Menaksir HasilPengerjaan  Dua Bilangan</vt:lpstr>
      <vt:lpstr>C. Menaksir HasilPengerjaan  Dua Bilangan</vt:lpstr>
      <vt:lpstr>C.Menaksir HasilPengerjaan  Dua Bilangan</vt:lpstr>
      <vt:lpstr>PowerPoint Presentation</vt:lpstr>
      <vt:lpstr>C. Menaksir HasilPengerjaan  Dua Bilangan</vt:lpstr>
      <vt:lpstr>       Contoh Soal 1</vt:lpstr>
      <vt:lpstr>       Contoh Soal 2</vt:lpstr>
      <vt:lpstr>   Contoh Soal 3</vt:lpstr>
      <vt:lpstr>Contoh Soal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</vt:lpstr>
      <vt:lpstr>Latihan soal</vt:lpstr>
      <vt:lpstr>Latihan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Bilangan Bulat</dc:title>
  <dc:creator>Wiqa Kamelia</dc:creator>
  <cp:lastModifiedBy>Wiqa Kamelia</cp:lastModifiedBy>
  <cp:revision>368</cp:revision>
  <dcterms:created xsi:type="dcterms:W3CDTF">2013-11-24T14:09:45Z</dcterms:created>
  <dcterms:modified xsi:type="dcterms:W3CDTF">2013-12-11T14:49:30Z</dcterms:modified>
</cp:coreProperties>
</file>